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Lst>
  <p:notesMasterIdLst>
    <p:notesMasterId r:id="rId63"/>
  </p:notesMasterIdLst>
  <p:handoutMasterIdLst>
    <p:handoutMasterId r:id="rId64"/>
  </p:handoutMasterIdLst>
  <p:sldIdLst>
    <p:sldId id="257" r:id="rId3"/>
    <p:sldId id="356" r:id="rId4"/>
    <p:sldId id="336" r:id="rId5"/>
    <p:sldId id="337" r:id="rId6"/>
    <p:sldId id="339" r:id="rId7"/>
    <p:sldId id="324" r:id="rId8"/>
    <p:sldId id="260" r:id="rId9"/>
    <p:sldId id="281" r:id="rId10"/>
    <p:sldId id="276" r:id="rId11"/>
    <p:sldId id="277" r:id="rId12"/>
    <p:sldId id="341" r:id="rId13"/>
    <p:sldId id="333" r:id="rId14"/>
    <p:sldId id="334" r:id="rId15"/>
    <p:sldId id="340" r:id="rId16"/>
    <p:sldId id="338" r:id="rId17"/>
    <p:sldId id="268" r:id="rId18"/>
    <p:sldId id="270" r:id="rId19"/>
    <p:sldId id="269" r:id="rId20"/>
    <p:sldId id="344" r:id="rId21"/>
    <p:sldId id="271" r:id="rId22"/>
    <p:sldId id="283" r:id="rId23"/>
    <p:sldId id="303" r:id="rId24"/>
    <p:sldId id="300" r:id="rId25"/>
    <p:sldId id="346" r:id="rId26"/>
    <p:sldId id="294" r:id="rId27"/>
    <p:sldId id="317" r:id="rId28"/>
    <p:sldId id="318" r:id="rId29"/>
    <p:sldId id="320" r:id="rId30"/>
    <p:sldId id="321" r:id="rId31"/>
    <p:sldId id="345" r:id="rId32"/>
    <p:sldId id="332" r:id="rId33"/>
    <p:sldId id="330" r:id="rId34"/>
    <p:sldId id="323" r:id="rId35"/>
    <p:sldId id="331" r:id="rId36"/>
    <p:sldId id="347" r:id="rId37"/>
    <p:sldId id="348" r:id="rId38"/>
    <p:sldId id="350" r:id="rId39"/>
    <p:sldId id="351" r:id="rId40"/>
    <p:sldId id="299" r:id="rId41"/>
    <p:sldId id="335" r:id="rId42"/>
    <p:sldId id="258" r:id="rId43"/>
    <p:sldId id="311" r:id="rId44"/>
    <p:sldId id="352" r:id="rId45"/>
    <p:sldId id="353" r:id="rId46"/>
    <p:sldId id="354" r:id="rId47"/>
    <p:sldId id="355" r:id="rId48"/>
    <p:sldId id="298" r:id="rId49"/>
    <p:sldId id="292" r:id="rId50"/>
    <p:sldId id="273" r:id="rId51"/>
    <p:sldId id="312" r:id="rId52"/>
    <p:sldId id="304" r:id="rId53"/>
    <p:sldId id="327" r:id="rId54"/>
    <p:sldId id="328" r:id="rId55"/>
    <p:sldId id="329" r:id="rId56"/>
    <p:sldId id="313" r:id="rId57"/>
    <p:sldId id="325" r:id="rId58"/>
    <p:sldId id="315" r:id="rId59"/>
    <p:sldId id="322" r:id="rId60"/>
    <p:sldId id="272" r:id="rId61"/>
    <p:sldId id="295" r:id="rId62"/>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15"/>
    <a:srgbClr val="9EBD0E"/>
    <a:srgbClr val="088693"/>
    <a:srgbClr val="62BD08"/>
    <a:srgbClr val="D93205"/>
    <a:srgbClr val="9ABD15"/>
    <a:srgbClr val="E46C0A"/>
    <a:srgbClr val="92BD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4" autoAdjust="0"/>
    <p:restoredTop sz="82519" autoAdjust="0"/>
  </p:normalViewPr>
  <p:slideViewPr>
    <p:cSldViewPr snapToGrid="0" showGuides="1">
      <p:cViewPr>
        <p:scale>
          <a:sx n="70" d="100"/>
          <a:sy n="70" d="100"/>
        </p:scale>
        <p:origin x="-533" y="-58"/>
      </p:cViewPr>
      <p:guideLst>
        <p:guide orient="horz" pos="2152"/>
        <p:guide pos="28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62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A9589-103C-4E7F-BE41-4C8AC18CD894}" type="doc">
      <dgm:prSet loTypeId="urn:microsoft.com/office/officeart/2005/8/layout/venn1" loCatId="relationship" qsTypeId="urn:microsoft.com/office/officeart/2005/8/quickstyle/simple1" qsCatId="simple" csTypeId="urn:microsoft.com/office/officeart/2005/8/colors/colorful5" csCatId="colorful" phldr="1"/>
      <dgm:spPr/>
    </dgm:pt>
    <dgm:pt modelId="{664D35EB-72FB-4DC6-BE0F-24C71F248A28}">
      <dgm:prSet phldrT="[Text]"/>
      <dgm:spPr/>
      <dgm:t>
        <a:bodyPr/>
        <a:lstStyle/>
        <a:p>
          <a:r>
            <a:rPr lang="en-US" dirty="0" smtClean="0"/>
            <a:t>Young Chemists</a:t>
          </a:r>
          <a:endParaRPr lang="en-US" dirty="0"/>
        </a:p>
      </dgm:t>
    </dgm:pt>
    <dgm:pt modelId="{25F8219E-A2D3-41E6-B111-B9A94EA2FCBD}" type="parTrans" cxnId="{2CCA6927-C153-4B8B-9D9B-3EA86ECF9E8A}">
      <dgm:prSet/>
      <dgm:spPr/>
      <dgm:t>
        <a:bodyPr/>
        <a:lstStyle/>
        <a:p>
          <a:endParaRPr lang="en-US"/>
        </a:p>
      </dgm:t>
    </dgm:pt>
    <dgm:pt modelId="{CA4C9800-5D58-4FFA-8732-3570B17D45EE}" type="sibTrans" cxnId="{2CCA6927-C153-4B8B-9D9B-3EA86ECF9E8A}">
      <dgm:prSet/>
      <dgm:spPr/>
      <dgm:t>
        <a:bodyPr/>
        <a:lstStyle/>
        <a:p>
          <a:endParaRPr lang="en-US"/>
        </a:p>
      </dgm:t>
    </dgm:pt>
    <dgm:pt modelId="{7779DC53-BF26-4F5B-BCE0-DBA7AFA7617A}">
      <dgm:prSet phldrT="[Text]"/>
      <dgm:spPr/>
      <dgm:t>
        <a:bodyPr/>
        <a:lstStyle/>
        <a:p>
          <a:r>
            <a:rPr lang="en-US" dirty="0" smtClean="0"/>
            <a:t>IYCN</a:t>
          </a:r>
          <a:endParaRPr lang="en-US" dirty="0"/>
        </a:p>
      </dgm:t>
    </dgm:pt>
    <dgm:pt modelId="{A2DDC8F5-6DFF-49A5-9F12-909550631E3D}" type="parTrans" cxnId="{706813B4-87C1-4F61-9BDF-BF5865ECFB21}">
      <dgm:prSet/>
      <dgm:spPr/>
      <dgm:t>
        <a:bodyPr/>
        <a:lstStyle/>
        <a:p>
          <a:endParaRPr lang="en-US"/>
        </a:p>
      </dgm:t>
    </dgm:pt>
    <dgm:pt modelId="{D258FF0E-7F51-4F9C-8863-C82A9729D87C}" type="sibTrans" cxnId="{706813B4-87C1-4F61-9BDF-BF5865ECFB21}">
      <dgm:prSet/>
      <dgm:spPr/>
      <dgm:t>
        <a:bodyPr/>
        <a:lstStyle/>
        <a:p>
          <a:endParaRPr lang="en-US"/>
        </a:p>
      </dgm:t>
    </dgm:pt>
    <dgm:pt modelId="{515BEF96-8B0C-4197-9DC1-DE84F6A56900}">
      <dgm:prSet phldrT="[Text]"/>
      <dgm:spPr/>
      <dgm:t>
        <a:bodyPr/>
        <a:lstStyle/>
        <a:p>
          <a:r>
            <a:rPr lang="en-US" dirty="0" smtClean="0"/>
            <a:t>Young Observers</a:t>
          </a:r>
          <a:endParaRPr lang="en-US" dirty="0"/>
        </a:p>
      </dgm:t>
    </dgm:pt>
    <dgm:pt modelId="{29D28FE1-C486-43E6-B1CD-542FF0204093}" type="parTrans" cxnId="{94F6DDB2-AF03-45CC-A7BD-715313FD4569}">
      <dgm:prSet/>
      <dgm:spPr/>
      <dgm:t>
        <a:bodyPr/>
        <a:lstStyle/>
        <a:p>
          <a:endParaRPr lang="en-US"/>
        </a:p>
      </dgm:t>
    </dgm:pt>
    <dgm:pt modelId="{4A8E165A-4110-47BD-9F6B-F3FA1DA4D8BD}" type="sibTrans" cxnId="{94F6DDB2-AF03-45CC-A7BD-715313FD4569}">
      <dgm:prSet/>
      <dgm:spPr/>
      <dgm:t>
        <a:bodyPr/>
        <a:lstStyle/>
        <a:p>
          <a:endParaRPr lang="en-US"/>
        </a:p>
      </dgm:t>
    </dgm:pt>
    <dgm:pt modelId="{B516D040-C206-416C-AEB9-4D55D8DC1E18}" type="pres">
      <dgm:prSet presAssocID="{540A9589-103C-4E7F-BE41-4C8AC18CD894}" presName="compositeShape" presStyleCnt="0">
        <dgm:presLayoutVars>
          <dgm:chMax val="7"/>
          <dgm:dir/>
          <dgm:resizeHandles val="exact"/>
        </dgm:presLayoutVars>
      </dgm:prSet>
      <dgm:spPr/>
    </dgm:pt>
    <dgm:pt modelId="{FD68C65E-7DAC-4E2A-B90E-2F02695816D1}" type="pres">
      <dgm:prSet presAssocID="{664D35EB-72FB-4DC6-BE0F-24C71F248A28}" presName="circ1" presStyleLbl="vennNode1" presStyleIdx="0" presStyleCnt="3"/>
      <dgm:spPr/>
      <dgm:t>
        <a:bodyPr/>
        <a:lstStyle/>
        <a:p>
          <a:endParaRPr lang="en-US"/>
        </a:p>
      </dgm:t>
    </dgm:pt>
    <dgm:pt modelId="{69E252CE-A43F-44A4-B696-C50897B95BCA}" type="pres">
      <dgm:prSet presAssocID="{664D35EB-72FB-4DC6-BE0F-24C71F248A28}" presName="circ1Tx" presStyleLbl="revTx" presStyleIdx="0" presStyleCnt="0">
        <dgm:presLayoutVars>
          <dgm:chMax val="0"/>
          <dgm:chPref val="0"/>
          <dgm:bulletEnabled val="1"/>
        </dgm:presLayoutVars>
      </dgm:prSet>
      <dgm:spPr/>
      <dgm:t>
        <a:bodyPr/>
        <a:lstStyle/>
        <a:p>
          <a:endParaRPr lang="en-US"/>
        </a:p>
      </dgm:t>
    </dgm:pt>
    <dgm:pt modelId="{9DEB7ED2-4D9D-4704-93E6-4122AA202191}" type="pres">
      <dgm:prSet presAssocID="{7779DC53-BF26-4F5B-BCE0-DBA7AFA7617A}" presName="circ2" presStyleLbl="vennNode1" presStyleIdx="1" presStyleCnt="3"/>
      <dgm:spPr/>
      <dgm:t>
        <a:bodyPr/>
        <a:lstStyle/>
        <a:p>
          <a:endParaRPr lang="en-US"/>
        </a:p>
      </dgm:t>
    </dgm:pt>
    <dgm:pt modelId="{86B894BC-6CCF-4209-BD93-4BF0680EE95C}" type="pres">
      <dgm:prSet presAssocID="{7779DC53-BF26-4F5B-BCE0-DBA7AFA7617A}" presName="circ2Tx" presStyleLbl="revTx" presStyleIdx="0" presStyleCnt="0">
        <dgm:presLayoutVars>
          <dgm:chMax val="0"/>
          <dgm:chPref val="0"/>
          <dgm:bulletEnabled val="1"/>
        </dgm:presLayoutVars>
      </dgm:prSet>
      <dgm:spPr/>
      <dgm:t>
        <a:bodyPr/>
        <a:lstStyle/>
        <a:p>
          <a:endParaRPr lang="en-US"/>
        </a:p>
      </dgm:t>
    </dgm:pt>
    <dgm:pt modelId="{FFE1ED3F-B500-48FA-9786-9D6D06293E5A}" type="pres">
      <dgm:prSet presAssocID="{515BEF96-8B0C-4197-9DC1-DE84F6A56900}" presName="circ3" presStyleLbl="vennNode1" presStyleIdx="2" presStyleCnt="3"/>
      <dgm:spPr/>
      <dgm:t>
        <a:bodyPr/>
        <a:lstStyle/>
        <a:p>
          <a:endParaRPr lang="en-US"/>
        </a:p>
      </dgm:t>
    </dgm:pt>
    <dgm:pt modelId="{5B1BEC63-81A8-481F-BE36-64128953331D}" type="pres">
      <dgm:prSet presAssocID="{515BEF96-8B0C-4197-9DC1-DE84F6A56900}" presName="circ3Tx" presStyleLbl="revTx" presStyleIdx="0" presStyleCnt="0">
        <dgm:presLayoutVars>
          <dgm:chMax val="0"/>
          <dgm:chPref val="0"/>
          <dgm:bulletEnabled val="1"/>
        </dgm:presLayoutVars>
      </dgm:prSet>
      <dgm:spPr/>
      <dgm:t>
        <a:bodyPr/>
        <a:lstStyle/>
        <a:p>
          <a:endParaRPr lang="en-US"/>
        </a:p>
      </dgm:t>
    </dgm:pt>
  </dgm:ptLst>
  <dgm:cxnLst>
    <dgm:cxn modelId="{10326CF6-2907-439F-9BC6-DA193ADBB2A4}" type="presOf" srcId="{664D35EB-72FB-4DC6-BE0F-24C71F248A28}" destId="{FD68C65E-7DAC-4E2A-B90E-2F02695816D1}" srcOrd="0" destOrd="0" presId="urn:microsoft.com/office/officeart/2005/8/layout/venn1"/>
    <dgm:cxn modelId="{94F6DDB2-AF03-45CC-A7BD-715313FD4569}" srcId="{540A9589-103C-4E7F-BE41-4C8AC18CD894}" destId="{515BEF96-8B0C-4197-9DC1-DE84F6A56900}" srcOrd="2" destOrd="0" parTransId="{29D28FE1-C486-43E6-B1CD-542FF0204093}" sibTransId="{4A8E165A-4110-47BD-9F6B-F3FA1DA4D8BD}"/>
    <dgm:cxn modelId="{F564A8EB-0D65-4EBA-9E63-BD2D85C48ADA}" type="presOf" srcId="{664D35EB-72FB-4DC6-BE0F-24C71F248A28}" destId="{69E252CE-A43F-44A4-B696-C50897B95BCA}" srcOrd="1" destOrd="0" presId="urn:microsoft.com/office/officeart/2005/8/layout/venn1"/>
    <dgm:cxn modelId="{C96939B0-7914-4946-908E-3FA5B984CF5D}" type="presOf" srcId="{515BEF96-8B0C-4197-9DC1-DE84F6A56900}" destId="{5B1BEC63-81A8-481F-BE36-64128953331D}" srcOrd="1" destOrd="0" presId="urn:microsoft.com/office/officeart/2005/8/layout/venn1"/>
    <dgm:cxn modelId="{A94F0F63-FC30-467F-9066-74488770C278}" type="presOf" srcId="{7779DC53-BF26-4F5B-BCE0-DBA7AFA7617A}" destId="{9DEB7ED2-4D9D-4704-93E6-4122AA202191}" srcOrd="0" destOrd="0" presId="urn:microsoft.com/office/officeart/2005/8/layout/venn1"/>
    <dgm:cxn modelId="{9F42F6F3-9E75-421A-A5F2-A9EC09C4B5CF}" type="presOf" srcId="{540A9589-103C-4E7F-BE41-4C8AC18CD894}" destId="{B516D040-C206-416C-AEB9-4D55D8DC1E18}" srcOrd="0" destOrd="0" presId="urn:microsoft.com/office/officeart/2005/8/layout/venn1"/>
    <dgm:cxn modelId="{D904D7DC-C0E9-43B6-B067-DA90101232C8}" type="presOf" srcId="{7779DC53-BF26-4F5B-BCE0-DBA7AFA7617A}" destId="{86B894BC-6CCF-4209-BD93-4BF0680EE95C}" srcOrd="1" destOrd="0" presId="urn:microsoft.com/office/officeart/2005/8/layout/venn1"/>
    <dgm:cxn modelId="{2CCA6927-C153-4B8B-9D9B-3EA86ECF9E8A}" srcId="{540A9589-103C-4E7F-BE41-4C8AC18CD894}" destId="{664D35EB-72FB-4DC6-BE0F-24C71F248A28}" srcOrd="0" destOrd="0" parTransId="{25F8219E-A2D3-41E6-B111-B9A94EA2FCBD}" sibTransId="{CA4C9800-5D58-4FFA-8732-3570B17D45EE}"/>
    <dgm:cxn modelId="{706813B4-87C1-4F61-9BDF-BF5865ECFB21}" srcId="{540A9589-103C-4E7F-BE41-4C8AC18CD894}" destId="{7779DC53-BF26-4F5B-BCE0-DBA7AFA7617A}" srcOrd="1" destOrd="0" parTransId="{A2DDC8F5-6DFF-49A5-9F12-909550631E3D}" sibTransId="{D258FF0E-7F51-4F9C-8863-C82A9729D87C}"/>
    <dgm:cxn modelId="{7FC2398E-65C1-4F8E-8E35-9A2F3D382E4C}" type="presOf" srcId="{515BEF96-8B0C-4197-9DC1-DE84F6A56900}" destId="{FFE1ED3F-B500-48FA-9786-9D6D06293E5A}" srcOrd="0" destOrd="0" presId="urn:microsoft.com/office/officeart/2005/8/layout/venn1"/>
    <dgm:cxn modelId="{533E1E66-45A9-419F-9F78-8C20DBAAD1A4}" type="presParOf" srcId="{B516D040-C206-416C-AEB9-4D55D8DC1E18}" destId="{FD68C65E-7DAC-4E2A-B90E-2F02695816D1}" srcOrd="0" destOrd="0" presId="urn:microsoft.com/office/officeart/2005/8/layout/venn1"/>
    <dgm:cxn modelId="{39B9DB46-7A62-4E06-8B70-3D273917113F}" type="presParOf" srcId="{B516D040-C206-416C-AEB9-4D55D8DC1E18}" destId="{69E252CE-A43F-44A4-B696-C50897B95BCA}" srcOrd="1" destOrd="0" presId="urn:microsoft.com/office/officeart/2005/8/layout/venn1"/>
    <dgm:cxn modelId="{2D24000B-CF25-4A89-9FEA-4D344F2DFC09}" type="presParOf" srcId="{B516D040-C206-416C-AEB9-4D55D8DC1E18}" destId="{9DEB7ED2-4D9D-4704-93E6-4122AA202191}" srcOrd="2" destOrd="0" presId="urn:microsoft.com/office/officeart/2005/8/layout/venn1"/>
    <dgm:cxn modelId="{CBC9040B-DA0B-4702-B9C0-A1A7A8E54542}" type="presParOf" srcId="{B516D040-C206-416C-AEB9-4D55D8DC1E18}" destId="{86B894BC-6CCF-4209-BD93-4BF0680EE95C}" srcOrd="3" destOrd="0" presId="urn:microsoft.com/office/officeart/2005/8/layout/venn1"/>
    <dgm:cxn modelId="{D17CD8AA-C2BA-43C6-A82B-663BEA4B4420}" type="presParOf" srcId="{B516D040-C206-416C-AEB9-4D55D8DC1E18}" destId="{FFE1ED3F-B500-48FA-9786-9D6D06293E5A}" srcOrd="4" destOrd="0" presId="urn:microsoft.com/office/officeart/2005/8/layout/venn1"/>
    <dgm:cxn modelId="{18BAD739-1B49-4594-9CBD-06A2DFADD9AB}" type="presParOf" srcId="{B516D040-C206-416C-AEB9-4D55D8DC1E18}" destId="{5B1BEC63-81A8-481F-BE36-64128953331D}"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8C65E-7DAC-4E2A-B90E-2F02695816D1}">
      <dsp:nvSpPr>
        <dsp:cNvPr id="0" name=""/>
        <dsp:cNvSpPr/>
      </dsp:nvSpPr>
      <dsp:spPr>
        <a:xfrm>
          <a:off x="1653539" y="38372"/>
          <a:ext cx="1841863" cy="184186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Young Chemists</a:t>
          </a:r>
          <a:endParaRPr lang="en-US" sz="2100" kern="1200" dirty="0"/>
        </a:p>
      </dsp:txBody>
      <dsp:txXfrm>
        <a:off x="1899121" y="360698"/>
        <a:ext cx="1350699" cy="828838"/>
      </dsp:txXfrm>
    </dsp:sp>
    <dsp:sp modelId="{9DEB7ED2-4D9D-4704-93E6-4122AA202191}">
      <dsp:nvSpPr>
        <dsp:cNvPr id="0" name=""/>
        <dsp:cNvSpPr/>
      </dsp:nvSpPr>
      <dsp:spPr>
        <a:xfrm>
          <a:off x="2318145" y="1189536"/>
          <a:ext cx="1841863" cy="1841863"/>
        </a:xfrm>
        <a:prstGeom prst="ellipse">
          <a:avLst/>
        </a:prstGeom>
        <a:solidFill>
          <a:schemeClr val="accent5">
            <a:alpha val="50000"/>
            <a:hueOff val="-8186447"/>
            <a:satOff val="35407"/>
            <a:lumOff val="17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IYCN</a:t>
          </a:r>
          <a:endParaRPr lang="en-US" sz="2100" kern="1200" dirty="0"/>
        </a:p>
      </dsp:txBody>
      <dsp:txXfrm>
        <a:off x="2881448" y="1665351"/>
        <a:ext cx="1105117" cy="1013024"/>
      </dsp:txXfrm>
    </dsp:sp>
    <dsp:sp modelId="{FFE1ED3F-B500-48FA-9786-9D6D06293E5A}">
      <dsp:nvSpPr>
        <dsp:cNvPr id="0" name=""/>
        <dsp:cNvSpPr/>
      </dsp:nvSpPr>
      <dsp:spPr>
        <a:xfrm>
          <a:off x="988933" y="1189536"/>
          <a:ext cx="1841863" cy="1841863"/>
        </a:xfrm>
        <a:prstGeom prst="ellipse">
          <a:avLst/>
        </a:prstGeom>
        <a:solidFill>
          <a:schemeClr val="accent5">
            <a:alpha val="50000"/>
            <a:hueOff val="-16372894"/>
            <a:satOff val="70814"/>
            <a:lumOff val="3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Young Observers</a:t>
          </a:r>
          <a:endParaRPr lang="en-US" sz="2100" kern="1200" dirty="0"/>
        </a:p>
      </dsp:txBody>
      <dsp:txXfrm>
        <a:off x="1162375" y="1665351"/>
        <a:ext cx="1105117" cy="101302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sz="quarter" idx="1"/>
          </p:nvPr>
        </p:nvSpPr>
        <p:spPr>
          <a:xfrm>
            <a:off x="3927776" y="0"/>
            <a:ext cx="3004820" cy="461010"/>
          </a:xfrm>
          <a:prstGeom prst="rect">
            <a:avLst/>
          </a:prstGeom>
        </p:spPr>
        <p:txBody>
          <a:bodyPr vert="horz" lIns="92307" tIns="46153" rIns="92307" bIns="46153" rtlCol="0"/>
          <a:lstStyle>
            <a:lvl1pPr algn="r">
              <a:defRPr sz="1200"/>
            </a:lvl1pPr>
          </a:lstStyle>
          <a:p>
            <a:fld id="{9BBF0F30-D35F-924D-B474-EC57A2DB30F9}" type="datetimeFigureOut">
              <a:rPr lang="en-US" smtClean="0"/>
              <a:t>06-Sep-16</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7" tIns="46153" rIns="92307" bIns="46153" rtlCol="0" anchor="b"/>
          <a:lstStyle>
            <a:lvl1pPr algn="l">
              <a:defRPr sz="1200"/>
            </a:lvl1pPr>
          </a:lstStyle>
          <a:p>
            <a:endParaRPr lang="en-US"/>
          </a:p>
        </p:txBody>
      </p:sp>
      <p:sp>
        <p:nvSpPr>
          <p:cNvPr id="5" name="Slide Number Placeholder 4"/>
          <p:cNvSpPr>
            <a:spLocks noGrp="1"/>
          </p:cNvSpPr>
          <p:nvPr>
            <p:ph type="sldNum" sz="quarter" idx="3"/>
          </p:nvPr>
        </p:nvSpPr>
        <p:spPr>
          <a:xfrm>
            <a:off x="3927776" y="8757590"/>
            <a:ext cx="3004820" cy="461010"/>
          </a:xfrm>
          <a:prstGeom prst="rect">
            <a:avLst/>
          </a:prstGeom>
        </p:spPr>
        <p:txBody>
          <a:bodyPr vert="horz" lIns="92307" tIns="46153" rIns="92307" bIns="46153" rtlCol="0" anchor="b"/>
          <a:lstStyle>
            <a:lvl1pPr algn="r">
              <a:defRPr sz="1200"/>
            </a:lvl1pPr>
          </a:lstStyle>
          <a:p>
            <a:fld id="{FC5ACDE5-4C24-7E41-BA07-4A77DCA2632E}" type="slidenum">
              <a:rPr lang="en-US" smtClean="0"/>
              <a:t>‹#›</a:t>
            </a:fld>
            <a:endParaRPr lang="en-US"/>
          </a:p>
        </p:txBody>
      </p:sp>
    </p:spTree>
    <p:extLst>
      <p:ext uri="{BB962C8B-B14F-4D97-AF65-F5344CB8AC3E}">
        <p14:creationId xmlns:p14="http://schemas.microsoft.com/office/powerpoint/2010/main" val="610866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27776" y="0"/>
            <a:ext cx="3004820" cy="461010"/>
          </a:xfrm>
          <a:prstGeom prst="rect">
            <a:avLst/>
          </a:prstGeom>
        </p:spPr>
        <p:txBody>
          <a:bodyPr vert="horz" lIns="92307" tIns="46153" rIns="92307" bIns="46153" rtlCol="0"/>
          <a:lstStyle>
            <a:lvl1pPr algn="r">
              <a:defRPr sz="1200"/>
            </a:lvl1pPr>
          </a:lstStyle>
          <a:p>
            <a:fld id="{2295A038-206B-284E-A643-5DC57DD662DF}" type="datetimeFigureOut">
              <a:rPr lang="en-US" smtClean="0"/>
              <a:t>06-Sep-16</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693420" y="4379596"/>
            <a:ext cx="5547360" cy="4149090"/>
          </a:xfrm>
          <a:prstGeom prst="rect">
            <a:avLst/>
          </a:prstGeom>
        </p:spPr>
        <p:txBody>
          <a:bodyPr vert="horz" lIns="92307" tIns="46153" rIns="92307" bIns="4615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307" tIns="46153" rIns="92307" bIns="46153" rtlCol="0" anchor="b"/>
          <a:lstStyle>
            <a:lvl1pPr algn="r">
              <a:defRPr sz="1200"/>
            </a:lvl1pPr>
          </a:lstStyle>
          <a:p>
            <a:fld id="{521562D8-230D-CB49-AE1B-A1C07C09C360}" type="slidenum">
              <a:rPr lang="en-US" smtClean="0"/>
              <a:t>‹#›</a:t>
            </a:fld>
            <a:endParaRPr lang="en-US"/>
          </a:p>
        </p:txBody>
      </p:sp>
    </p:spTree>
    <p:extLst>
      <p:ext uri="{BB962C8B-B14F-4D97-AF65-F5344CB8AC3E}">
        <p14:creationId xmlns:p14="http://schemas.microsoft.com/office/powerpoint/2010/main" val="23486910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inviting me to speak </a:t>
            </a:r>
            <a:r>
              <a:rPr lang="en-US" dirty="0" smtClean="0"/>
              <a:t>at</a:t>
            </a:r>
            <a:endParaRPr lang="en-US" dirty="0" smtClean="0"/>
          </a:p>
          <a:p>
            <a:endParaRPr lang="en-US" dirty="0" smtClean="0"/>
          </a:p>
          <a:p>
            <a:r>
              <a:rPr lang="en-US" dirty="0" smtClean="0"/>
              <a:t>Thank you to </a:t>
            </a:r>
            <a:r>
              <a:rPr lang="en-US" dirty="0" smtClean="0"/>
              <a:t>your</a:t>
            </a:r>
            <a:r>
              <a:rPr lang="en-US" baseline="0" dirty="0" smtClean="0"/>
              <a:t> </a:t>
            </a:r>
            <a:r>
              <a:rPr lang="en-US" baseline="0" dirty="0" smtClean="0"/>
              <a:t>active members who serve on Divisions, Committees, </a:t>
            </a:r>
            <a:r>
              <a:rPr lang="en-US" baseline="0" dirty="0" err="1" smtClean="0"/>
              <a:t>Subcomittees</a:t>
            </a:r>
            <a:r>
              <a:rPr lang="en-US" baseline="0" dirty="0" smtClean="0"/>
              <a:t> and elected bodies. </a:t>
            </a:r>
            <a:endParaRPr lang="en-US" dirty="0" smtClean="0"/>
          </a:p>
          <a:p>
            <a:r>
              <a:rPr lang="en-US" dirty="0" smtClean="0"/>
              <a:t>It is my honor to speak to you today</a:t>
            </a:r>
            <a:r>
              <a:rPr lang="en-US" baseline="0" dirty="0" smtClean="0"/>
              <a:t> about IUPAC…</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a:t>
            </a:fld>
            <a:endParaRPr lang="en-US" dirty="0"/>
          </a:p>
        </p:txBody>
      </p:sp>
    </p:spTree>
    <p:extLst>
      <p:ext uri="{BB962C8B-B14F-4D97-AF65-F5344CB8AC3E}">
        <p14:creationId xmlns:p14="http://schemas.microsoft.com/office/powerpoint/2010/main" val="46708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13</a:t>
            </a:fld>
            <a:endParaRPr lang="en-US"/>
          </a:p>
        </p:txBody>
      </p:sp>
    </p:spTree>
    <p:extLst>
      <p:ext uri="{BB962C8B-B14F-4D97-AF65-F5344CB8AC3E}">
        <p14:creationId xmlns:p14="http://schemas.microsoft.com/office/powerpoint/2010/main" val="176946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fields</a:t>
            </a:r>
            <a:r>
              <a:rPr lang="en-US" baseline="0" dirty="0" smtClean="0"/>
              <a:t> of Chemistry and focus areas of IUPAC’s volunteers</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15</a:t>
            </a:fld>
            <a:endParaRPr lang="en-US"/>
          </a:p>
        </p:txBody>
      </p:sp>
    </p:spTree>
    <p:extLst>
      <p:ext uri="{BB962C8B-B14F-4D97-AF65-F5344CB8AC3E}">
        <p14:creationId xmlns:p14="http://schemas.microsoft.com/office/powerpoint/2010/main" val="1448263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in a traditional format, the list…I prefer to use the Fields of Chemistry from the website, so that people know where they can look quickly at all that IUPAC does.</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16</a:t>
            </a:fld>
            <a:endParaRPr lang="en-US"/>
          </a:p>
        </p:txBody>
      </p:sp>
    </p:spTree>
    <p:extLst>
      <p:ext uri="{BB962C8B-B14F-4D97-AF65-F5344CB8AC3E}">
        <p14:creationId xmlns:p14="http://schemas.microsoft.com/office/powerpoint/2010/main" val="2568849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17</a:t>
            </a:fld>
            <a:endParaRPr lang="en-US"/>
          </a:p>
        </p:txBody>
      </p:sp>
    </p:spTree>
    <p:extLst>
      <p:ext uri="{BB962C8B-B14F-4D97-AF65-F5344CB8AC3E}">
        <p14:creationId xmlns:p14="http://schemas.microsoft.com/office/powerpoint/2010/main" val="1222253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a:t>
            </a:r>
            <a:r>
              <a:rPr lang="en-US" baseline="0" dirty="0" smtClean="0"/>
              <a:t> much text on this slide.</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18</a:t>
            </a:fld>
            <a:endParaRPr lang="en-US"/>
          </a:p>
        </p:txBody>
      </p:sp>
    </p:spTree>
    <p:extLst>
      <p:ext uri="{BB962C8B-B14F-4D97-AF65-F5344CB8AC3E}">
        <p14:creationId xmlns:p14="http://schemas.microsoft.com/office/powerpoint/2010/main" val="220477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image for this information? Reduce text?</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19</a:t>
            </a:fld>
            <a:endParaRPr lang="en-US"/>
          </a:p>
        </p:txBody>
      </p:sp>
    </p:spTree>
    <p:extLst>
      <p:ext uri="{BB962C8B-B14F-4D97-AF65-F5344CB8AC3E}">
        <p14:creationId xmlns:p14="http://schemas.microsoft.com/office/powerpoint/2010/main" val="1769989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20</a:t>
            </a:fld>
            <a:endParaRPr lang="en-US"/>
          </a:p>
        </p:txBody>
      </p:sp>
    </p:spTree>
    <p:extLst>
      <p:ext uri="{BB962C8B-B14F-4D97-AF65-F5344CB8AC3E}">
        <p14:creationId xmlns:p14="http://schemas.microsoft.com/office/powerpoint/2010/main" val="176998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22</a:t>
            </a:fld>
            <a:endParaRPr lang="en-US"/>
          </a:p>
        </p:txBody>
      </p:sp>
    </p:spTree>
    <p:extLst>
      <p:ext uri="{BB962C8B-B14F-4D97-AF65-F5344CB8AC3E}">
        <p14:creationId xmlns:p14="http://schemas.microsoft.com/office/powerpoint/2010/main" val="2568849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Conferences</a:t>
            </a:r>
            <a:r>
              <a:rPr lang="en-US" baseline="0" dirty="0" smtClean="0"/>
              <a:t> are endorsed by IUPAC through a rigorous review process to insure that they meet IUPAC’s expectations. Held in our NAO countries. We also provide financial support through our Financially Supported Conference program in emerging countries and emerging chemistry fields.</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23</a:t>
            </a:fld>
            <a:endParaRPr lang="en-US"/>
          </a:p>
        </p:txBody>
      </p:sp>
    </p:spTree>
    <p:extLst>
      <p:ext uri="{BB962C8B-B14F-4D97-AF65-F5344CB8AC3E}">
        <p14:creationId xmlns:p14="http://schemas.microsoft.com/office/powerpoint/2010/main" val="2152699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28</a:t>
            </a:fld>
            <a:endParaRPr lang="en-US"/>
          </a:p>
        </p:txBody>
      </p:sp>
    </p:spTree>
    <p:extLst>
      <p:ext uri="{BB962C8B-B14F-4D97-AF65-F5344CB8AC3E}">
        <p14:creationId xmlns:p14="http://schemas.microsoft.com/office/powerpoint/2010/main" val="138602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been a</a:t>
            </a:r>
            <a:r>
              <a:rPr lang="en-US" baseline="0" dirty="0" smtClean="0"/>
              <a:t> very exciting time lately, beginning with the announcement of the new Four Elements and completion of the seventh period.</a:t>
            </a:r>
          </a:p>
          <a:p>
            <a:r>
              <a:rPr lang="en-US" baseline="0" dirty="0" smtClean="0"/>
              <a:t>Many relate the Periodic Table of the Elements with IUPAC, but I am here today to talk further about IUPAC.</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a:t>
            </a:fld>
            <a:endParaRPr lang="en-US"/>
          </a:p>
        </p:txBody>
      </p:sp>
    </p:spTree>
    <p:extLst>
      <p:ext uri="{BB962C8B-B14F-4D97-AF65-F5344CB8AC3E}">
        <p14:creationId xmlns:p14="http://schemas.microsoft.com/office/powerpoint/2010/main" val="2806876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is</a:t>
            </a:r>
            <a:r>
              <a:rPr lang="en-US" baseline="0" dirty="0" smtClean="0"/>
              <a:t> IUPAC focusing for the future???</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30</a:t>
            </a:fld>
            <a:endParaRPr lang="en-US"/>
          </a:p>
        </p:txBody>
      </p:sp>
    </p:spTree>
    <p:extLst>
      <p:ext uri="{BB962C8B-B14F-4D97-AF65-F5344CB8AC3E}">
        <p14:creationId xmlns:p14="http://schemas.microsoft.com/office/powerpoint/2010/main" val="359545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32</a:t>
            </a:fld>
            <a:endParaRPr lang="en-US"/>
          </a:p>
        </p:txBody>
      </p:sp>
    </p:spTree>
    <p:extLst>
      <p:ext uri="{BB962C8B-B14F-4D97-AF65-F5344CB8AC3E}">
        <p14:creationId xmlns:p14="http://schemas.microsoft.com/office/powerpoint/2010/main" val="2428004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Call to Action: (LMS)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worldwide </a:t>
            </a:r>
            <a:r>
              <a:rPr lang="en-US" dirty="0" smtClean="0"/>
              <a:t>base of volunteers with the best skills and background, recruited by transparent and well-understood processes.</a:t>
            </a:r>
          </a:p>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38</a:t>
            </a:fld>
            <a:endParaRPr lang="en-US"/>
          </a:p>
        </p:txBody>
      </p:sp>
    </p:spTree>
    <p:extLst>
      <p:ext uri="{BB962C8B-B14F-4D97-AF65-F5344CB8AC3E}">
        <p14:creationId xmlns:p14="http://schemas.microsoft.com/office/powerpoint/2010/main" val="1554171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Secretariat</a:t>
            </a:r>
            <a:r>
              <a:rPr lang="en-US" baseline="0" dirty="0" smtClean="0"/>
              <a:t> Staff supporting the work of IUPAC’s volunteers, from left to right: Jay Lucido (Financial Controller), Dr. Lynn Soby (Executive Director), Enid Weatherwax (Administrative Assistant), Linda Tapp (Membership Manager) and Dr. Fabienne Meyers (Managing Editor, Chemistry International and Associate Director.</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40</a:t>
            </a:fld>
            <a:endParaRPr lang="en-US"/>
          </a:p>
        </p:txBody>
      </p:sp>
    </p:spTree>
    <p:extLst>
      <p:ext uri="{BB962C8B-B14F-4D97-AF65-F5344CB8AC3E}">
        <p14:creationId xmlns:p14="http://schemas.microsoft.com/office/powerpoint/2010/main" val="1012447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41</a:t>
            </a:fld>
            <a:endParaRPr lang="en-US"/>
          </a:p>
        </p:txBody>
      </p:sp>
    </p:spTree>
    <p:extLst>
      <p:ext uri="{BB962C8B-B14F-4D97-AF65-F5344CB8AC3E}">
        <p14:creationId xmlns:p14="http://schemas.microsoft.com/office/powerpoint/2010/main" val="2762226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43</a:t>
            </a:fld>
            <a:endParaRPr lang="en-US"/>
          </a:p>
        </p:txBody>
      </p:sp>
    </p:spTree>
    <p:extLst>
      <p:ext uri="{BB962C8B-B14F-4D97-AF65-F5344CB8AC3E}">
        <p14:creationId xmlns:p14="http://schemas.microsoft.com/office/powerpoint/2010/main" val="3154303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different layout of how a title,</a:t>
            </a:r>
            <a:r>
              <a:rPr lang="en-US" baseline="0" dirty="0" smtClean="0"/>
              <a:t> content and image could be presented.</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49</a:t>
            </a:fld>
            <a:endParaRPr lang="en-US"/>
          </a:p>
        </p:txBody>
      </p:sp>
    </p:spTree>
    <p:extLst>
      <p:ext uri="{BB962C8B-B14F-4D97-AF65-F5344CB8AC3E}">
        <p14:creationId xmlns:p14="http://schemas.microsoft.com/office/powerpoint/2010/main" val="3393474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Chris Ober</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50</a:t>
            </a:fld>
            <a:endParaRPr lang="en-US"/>
          </a:p>
        </p:txBody>
      </p:sp>
    </p:spTree>
    <p:extLst>
      <p:ext uri="{BB962C8B-B14F-4D97-AF65-F5344CB8AC3E}">
        <p14:creationId xmlns:p14="http://schemas.microsoft.com/office/powerpoint/2010/main" val="676760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 </a:t>
            </a:r>
            <a:r>
              <a:rPr lang="en-US" dirty="0" err="1"/>
              <a:t>Gruyter</a:t>
            </a:r>
            <a:r>
              <a:rPr lang="en-US" dirty="0"/>
              <a:t> assumed the publishing role for </a:t>
            </a:r>
            <a:r>
              <a:rPr lang="en-US" i="1" dirty="0"/>
              <a:t>Pure and Applied Chemistry</a:t>
            </a:r>
            <a:r>
              <a:rPr lang="en-US" dirty="0"/>
              <a:t> (</a:t>
            </a:r>
            <a:r>
              <a:rPr lang="en-US" i="1" dirty="0"/>
              <a:t>PAC</a:t>
            </a:r>
            <a:r>
              <a:rPr lang="en-US" dirty="0"/>
              <a:t>) they were given contractual rights to sell the </a:t>
            </a:r>
            <a:r>
              <a:rPr lang="en-US" i="1" dirty="0"/>
              <a:t>PAC</a:t>
            </a:r>
            <a:r>
              <a:rPr lang="en-US" dirty="0"/>
              <a:t> back files as an avenue for generating additional revenue. However, IUPAC allows that material to be accessed via open access.  After much discussion on this issue, De </a:t>
            </a:r>
            <a:r>
              <a:rPr lang="en-US" dirty="0" err="1"/>
              <a:t>Gruyter</a:t>
            </a:r>
            <a:r>
              <a:rPr lang="en-US" dirty="0"/>
              <a:t> put forth a proposal in September </a:t>
            </a:r>
            <a:r>
              <a:rPr lang="en-US" dirty="0" smtClean="0"/>
              <a:t>of last year </a:t>
            </a:r>
            <a:r>
              <a:rPr lang="en-US" dirty="0"/>
              <a:t>to create a database derived from the IUPAC Standards and Recommendations that are published in</a:t>
            </a:r>
            <a:r>
              <a:rPr lang="en-US" i="1" dirty="0"/>
              <a:t> PAC</a:t>
            </a:r>
            <a:r>
              <a:rPr lang="en-US" dirty="0"/>
              <a:t>. This would be a new revenue-generating opportunity for both IUPAC and De </a:t>
            </a:r>
            <a:r>
              <a:rPr lang="en-US" dirty="0" err="1"/>
              <a:t>Gruyter</a:t>
            </a:r>
            <a:r>
              <a:rPr lang="en-US" dirty="0"/>
              <a:t> even though the </a:t>
            </a:r>
            <a:r>
              <a:rPr lang="en-US" dirty="0" smtClean="0"/>
              <a:t>Standards </a:t>
            </a:r>
            <a:r>
              <a:rPr lang="en-US" dirty="0"/>
              <a:t>and Recommendations are freely-available through the back file. De </a:t>
            </a:r>
            <a:r>
              <a:rPr lang="en-US" dirty="0" err="1"/>
              <a:t>Gruyter</a:t>
            </a:r>
            <a:r>
              <a:rPr lang="en-US" dirty="0"/>
              <a:t> believes that the database will make it much easier and quicker to locate and use the content, and that users will be willing to pay for this added-value.</a:t>
            </a:r>
          </a:p>
          <a:p>
            <a:r>
              <a:rPr lang="en-US" dirty="0"/>
              <a:t> </a:t>
            </a:r>
          </a:p>
          <a:p>
            <a:r>
              <a:rPr lang="en-US" dirty="0"/>
              <a:t>Three database options were presented. After much discussion, CPCDS recommended that IUPAC start with the basic, core database that would be created by extracting the Standards and Recommendations from the </a:t>
            </a:r>
            <a:r>
              <a:rPr lang="en-US" i="1" dirty="0"/>
              <a:t>PAC </a:t>
            </a:r>
            <a:r>
              <a:rPr lang="en-US" dirty="0"/>
              <a:t>content that De </a:t>
            </a:r>
            <a:r>
              <a:rPr lang="en-US" dirty="0" err="1"/>
              <a:t>Gruyter</a:t>
            </a:r>
            <a:r>
              <a:rPr lang="en-US" dirty="0"/>
              <a:t> already has in </a:t>
            </a:r>
            <a:r>
              <a:rPr lang="en-US" dirty="0" smtClean="0"/>
              <a:t>house. </a:t>
            </a:r>
            <a:r>
              <a:rPr lang="en-US" dirty="0"/>
              <a:t>An agreement in </a:t>
            </a:r>
            <a:r>
              <a:rPr lang="en-US" dirty="0" smtClean="0"/>
              <a:t>principal, </a:t>
            </a:r>
            <a:r>
              <a:rPr lang="en-US" dirty="0"/>
              <a:t>pending the development of a mutually-satisfactory business </a:t>
            </a:r>
            <a:r>
              <a:rPr lang="en-US" dirty="0" smtClean="0"/>
              <a:t>plan, </a:t>
            </a:r>
            <a:r>
              <a:rPr lang="en-US" dirty="0"/>
              <a:t>was reached in December 2014. While discussions on the business plan took place early in 2015, CPCDS worked in parallel with De </a:t>
            </a:r>
            <a:r>
              <a:rPr lang="en-US" dirty="0" err="1"/>
              <a:t>Grutyer</a:t>
            </a:r>
            <a:r>
              <a:rPr lang="en-US" dirty="0"/>
              <a:t> to develop search criteria, system features/functionalities, and the basic database tree structure (the framework for searching). </a:t>
            </a:r>
            <a:r>
              <a:rPr lang="en-US" dirty="0" smtClean="0"/>
              <a:t> This</a:t>
            </a:r>
            <a:r>
              <a:rPr lang="en-US" baseline="0" dirty="0" smtClean="0"/>
              <a:t> basic database will have what you expect from any database regarding search criteria, features and functionalities.  There will be an advanced search capability and most entries are cross-linked so that you can retrieve the same information from different starting points.</a:t>
            </a:r>
            <a:r>
              <a:rPr lang="en-US" dirty="0" smtClean="0"/>
              <a:t> It is important to note that the database will not include all </a:t>
            </a:r>
            <a:r>
              <a:rPr lang="en-US" i="1" dirty="0" smtClean="0"/>
              <a:t>PAC</a:t>
            </a:r>
            <a:r>
              <a:rPr lang="en-US" dirty="0" smtClean="0"/>
              <a:t> content, only the Standards and Recommendations. Also, the content will be as of the immediate prior year (e.g. the most recent content in the 2016 database will be from 2015).  The database will be updated annually with more frequent updates if the scientific content requires it.  </a:t>
            </a:r>
          </a:p>
          <a:p>
            <a:r>
              <a:rPr lang="en-US" dirty="0" smtClean="0"/>
              <a:t>The </a:t>
            </a:r>
            <a:r>
              <a:rPr lang="en-US" dirty="0"/>
              <a:t>database production agreement was signed at the end of April 2015 and CPCDS continues to work with De </a:t>
            </a:r>
            <a:r>
              <a:rPr lang="en-US" dirty="0" err="1"/>
              <a:t>Gruyter</a:t>
            </a:r>
            <a:r>
              <a:rPr lang="en-US" dirty="0"/>
              <a:t> as the development work progresses. It should be noted that De </a:t>
            </a:r>
            <a:r>
              <a:rPr lang="en-US" dirty="0" err="1"/>
              <a:t>Gruyter</a:t>
            </a:r>
            <a:r>
              <a:rPr lang="en-US" dirty="0"/>
              <a:t> covered the cost of creating this initial database and that IUPAC will get a royalty on sales. </a:t>
            </a:r>
            <a:r>
              <a:rPr lang="en-US" dirty="0" smtClean="0"/>
              <a:t> IUPAC retained the right to upgrade the product if warranted by market acceptance</a:t>
            </a:r>
            <a:endParaRPr lang="en-US" dirty="0"/>
          </a:p>
          <a:p>
            <a:endParaRPr lang="en-US" dirty="0"/>
          </a:p>
          <a:p>
            <a:r>
              <a:rPr lang="en-US" dirty="0" smtClean="0"/>
              <a:t>The </a:t>
            </a:r>
            <a:r>
              <a:rPr lang="en-US" dirty="0"/>
              <a:t>launch will be in the first quarter of </a:t>
            </a:r>
            <a:r>
              <a:rPr lang="en-US" dirty="0" smtClean="0"/>
              <a:t>2016. </a:t>
            </a:r>
            <a:r>
              <a:rPr lang="en-US" dirty="0"/>
              <a:t>The Secretariat will have free access to use the database and to monitor its </a:t>
            </a:r>
            <a:r>
              <a:rPr lang="en-US" dirty="0" smtClean="0"/>
              <a:t>quality</a:t>
            </a:r>
            <a:r>
              <a:rPr lang="en-US" baseline="0" dirty="0" smtClean="0"/>
              <a:t> </a:t>
            </a:r>
            <a:r>
              <a:rPr lang="en-US" dirty="0" smtClean="0"/>
              <a:t>and CPCDS </a:t>
            </a:r>
            <a:r>
              <a:rPr lang="en-US" dirty="0"/>
              <a:t>will monitor the success of the database and consider how the database could evolve into the enriched version if deemed appropriate. 	     </a:t>
            </a:r>
          </a:p>
          <a:p>
            <a:pPr defTabSz="461500">
              <a:defRPr/>
            </a:pP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51</a:t>
            </a:fld>
            <a:endParaRPr lang="en-US"/>
          </a:p>
        </p:txBody>
      </p:sp>
    </p:spTree>
    <p:extLst>
      <p:ext uri="{BB962C8B-B14F-4D97-AF65-F5344CB8AC3E}">
        <p14:creationId xmlns:p14="http://schemas.microsoft.com/office/powerpoint/2010/main" val="4213067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image for this information? Reduce text?</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52</a:t>
            </a:fld>
            <a:endParaRPr lang="en-US"/>
          </a:p>
        </p:txBody>
      </p:sp>
    </p:spTree>
    <p:extLst>
      <p:ext uri="{BB962C8B-B14F-4D97-AF65-F5344CB8AC3E}">
        <p14:creationId xmlns:p14="http://schemas.microsoft.com/office/powerpoint/2010/main" val="176998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1562D8-230D-CB49-AE1B-A1C07C09C360}" type="slidenum">
              <a:rPr lang="en-US" smtClean="0"/>
              <a:t>4</a:t>
            </a:fld>
            <a:endParaRPr lang="en-US"/>
          </a:p>
        </p:txBody>
      </p:sp>
    </p:spTree>
    <p:extLst>
      <p:ext uri="{BB962C8B-B14F-4D97-AF65-F5344CB8AC3E}">
        <p14:creationId xmlns:p14="http://schemas.microsoft.com/office/powerpoint/2010/main" val="2883924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image for this information? Reduce text?</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53</a:t>
            </a:fld>
            <a:endParaRPr lang="en-US"/>
          </a:p>
        </p:txBody>
      </p:sp>
    </p:spTree>
    <p:extLst>
      <p:ext uri="{BB962C8B-B14F-4D97-AF65-F5344CB8AC3E}">
        <p14:creationId xmlns:p14="http://schemas.microsoft.com/office/powerpoint/2010/main" val="1769989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an image used in a sample </a:t>
            </a:r>
            <a:r>
              <a:rPr lang="en-US" dirty="0" err="1" smtClean="0"/>
              <a:t>powerpoint</a:t>
            </a:r>
            <a:r>
              <a:rPr lang="en-US" dirty="0" smtClean="0"/>
              <a:t>. The original had a title as part of the image, but it was off-centered and wouldn’t have looked nice. When possible, crop</a:t>
            </a:r>
            <a:r>
              <a:rPr lang="en-US" baseline="0" dirty="0" smtClean="0"/>
              <a:t> out something like that and use this template’s title text instead. Also, this image would look better if run the full width of the slide but we’ll need to rethink how to display the title.</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55</a:t>
            </a:fld>
            <a:endParaRPr lang="en-US"/>
          </a:p>
        </p:txBody>
      </p:sp>
    </p:spTree>
    <p:extLst>
      <p:ext uri="{BB962C8B-B14F-4D97-AF65-F5344CB8AC3E}">
        <p14:creationId xmlns:p14="http://schemas.microsoft.com/office/powerpoint/2010/main" val="1966706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Bernard West at</a:t>
            </a:r>
            <a:r>
              <a:rPr lang="en-US" smtClean="0"/>
              <a:t>: bernard.west@sympatico.ca</a:t>
            </a:r>
            <a:endParaRPr lang="en-US"/>
          </a:p>
        </p:txBody>
      </p:sp>
      <p:sp>
        <p:nvSpPr>
          <p:cNvPr id="4" name="Slide Number Placeholder 3"/>
          <p:cNvSpPr>
            <a:spLocks noGrp="1"/>
          </p:cNvSpPr>
          <p:nvPr>
            <p:ph type="sldNum" sz="quarter" idx="10"/>
          </p:nvPr>
        </p:nvSpPr>
        <p:spPr/>
        <p:txBody>
          <a:bodyPr/>
          <a:lstStyle/>
          <a:p>
            <a:fld id="{521562D8-230D-CB49-AE1B-A1C07C09C360}" type="slidenum">
              <a:rPr lang="en-US" smtClean="0"/>
              <a:t>57</a:t>
            </a:fld>
            <a:endParaRPr lang="en-US"/>
          </a:p>
        </p:txBody>
      </p:sp>
    </p:spTree>
    <p:extLst>
      <p:ext uri="{BB962C8B-B14F-4D97-AF65-F5344CB8AC3E}">
        <p14:creationId xmlns:p14="http://schemas.microsoft.com/office/powerpoint/2010/main" val="581775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a:t>
            </a:r>
            <a:r>
              <a:rPr lang="en-US" baseline="0" dirty="0" smtClean="0"/>
              <a:t> how an image could be used on a slide. The slides will be more interesting if the images are large but they must be of good quality, else they’ll blur like this one.</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59</a:t>
            </a:fld>
            <a:endParaRPr lang="en-US"/>
          </a:p>
        </p:txBody>
      </p:sp>
    </p:spTree>
    <p:extLst>
      <p:ext uri="{BB962C8B-B14F-4D97-AF65-F5344CB8AC3E}">
        <p14:creationId xmlns:p14="http://schemas.microsoft.com/office/powerpoint/2010/main" val="141044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2015, a Strategic Plan task group was formed and has led to an updated Strategic Plan for IUPAC. The mission, vision, Core Values and our Unique role in the World Chemistry community was developed. </a:t>
            </a:r>
            <a:endParaRPr lang="en-US" baseline="0" dirty="0" smtClean="0"/>
          </a:p>
        </p:txBody>
      </p:sp>
      <p:sp>
        <p:nvSpPr>
          <p:cNvPr id="4" name="Slide Number Placeholder 3"/>
          <p:cNvSpPr>
            <a:spLocks noGrp="1"/>
          </p:cNvSpPr>
          <p:nvPr>
            <p:ph type="sldNum" sz="quarter" idx="10"/>
          </p:nvPr>
        </p:nvSpPr>
        <p:spPr/>
        <p:txBody>
          <a:bodyPr/>
          <a:lstStyle/>
          <a:p>
            <a:fld id="{521562D8-230D-CB49-AE1B-A1C07C09C360}" type="slidenum">
              <a:rPr lang="en-US" smtClean="0"/>
              <a:t>6</a:t>
            </a:fld>
            <a:endParaRPr lang="en-US"/>
          </a:p>
        </p:txBody>
      </p:sp>
    </p:spTree>
    <p:extLst>
      <p:ext uri="{BB962C8B-B14F-4D97-AF65-F5344CB8AC3E}">
        <p14:creationId xmlns:p14="http://schemas.microsoft.com/office/powerpoint/2010/main" val="121937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21562D8-230D-CB49-AE1B-A1C07C09C360}" type="slidenum">
              <a:rPr lang="en-US" smtClean="0"/>
              <a:t>7</a:t>
            </a:fld>
            <a:endParaRPr lang="en-US" dirty="0"/>
          </a:p>
        </p:txBody>
      </p:sp>
    </p:spTree>
    <p:extLst>
      <p:ext uri="{BB962C8B-B14F-4D97-AF65-F5344CB8AC3E}">
        <p14:creationId xmlns:p14="http://schemas.microsoft.com/office/powerpoint/2010/main" val="297048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21562D8-230D-CB49-AE1B-A1C07C09C360}" type="slidenum">
              <a:rPr lang="en-US" smtClean="0"/>
              <a:t>8</a:t>
            </a:fld>
            <a:endParaRPr lang="en-US" dirty="0"/>
          </a:p>
        </p:txBody>
      </p:sp>
    </p:spTree>
    <p:extLst>
      <p:ext uri="{BB962C8B-B14F-4D97-AF65-F5344CB8AC3E}">
        <p14:creationId xmlns:p14="http://schemas.microsoft.com/office/powerpoint/2010/main" val="297048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217">
              <a:defRPr/>
            </a:pPr>
            <a:r>
              <a:rPr lang="en-US" dirty="0" smtClean="0"/>
              <a:t>The </a:t>
            </a:r>
            <a:r>
              <a:rPr lang="en-US" u="sng" dirty="0" smtClean="0"/>
              <a:t>core values</a:t>
            </a:r>
            <a:r>
              <a:rPr lang="en-US" dirty="0" smtClean="0"/>
              <a:t> provide the foundation of the strategy.  They are principles that guide the conduct of the Union and its relationships with its stakeholders.  IUPAC’s core values emphasize scientific excellence, communication, transparency, diversity, and ethical behavior.  These behaviors are expected to be practiced by all of the Union’s volunteers, staff and stakeholders.</a:t>
            </a:r>
          </a:p>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9</a:t>
            </a:fld>
            <a:endParaRPr lang="en-US" dirty="0"/>
          </a:p>
        </p:txBody>
      </p:sp>
    </p:spTree>
    <p:extLst>
      <p:ext uri="{BB962C8B-B14F-4D97-AF65-F5344CB8AC3E}">
        <p14:creationId xmlns:p14="http://schemas.microsoft.com/office/powerpoint/2010/main" val="167305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task group articulated IUPAC’s </a:t>
            </a:r>
            <a:r>
              <a:rPr lang="en-US" u="sng" dirty="0" smtClean="0"/>
              <a:t>unique role in the world chemistry community</a:t>
            </a:r>
            <a:r>
              <a:rPr lang="en-US" dirty="0" smtClean="0"/>
              <a:t> as follows:</a:t>
            </a:r>
          </a:p>
          <a:p>
            <a:r>
              <a:rPr lang="en-US" dirty="0" smtClean="0"/>
              <a:t>A focus on those aspects of chemistry where global consensus is essential for progress in research, commerce and policy.</a:t>
            </a:r>
          </a:p>
          <a:p>
            <a:r>
              <a:rPr lang="en-US" dirty="0" smtClean="0"/>
              <a:t>Respect for its objectivity and scientific excellence, providing access to the highest levels in the scientific, industrial, and policy communities to represent global chemistry</a:t>
            </a:r>
          </a:p>
          <a:p>
            <a:r>
              <a:rPr lang="en-US" dirty="0" smtClean="0"/>
              <a:t>A worldwide base of volunteers with the best skills and background, recruited by transparent and well-understood processes.</a:t>
            </a:r>
          </a:p>
          <a:p>
            <a:r>
              <a:rPr lang="en-US" dirty="0" smtClean="0"/>
              <a:t>IUPAC’s unique role in the worldwide chemistry community summarizes its value to its Members and stakeholders.  IUPAC, with its global reach, can effectively convene the chemistry community through its Members and volunteers to address global needs through the contributions from the chemical sciences.</a:t>
            </a:r>
          </a:p>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10</a:t>
            </a:fld>
            <a:endParaRPr lang="en-US" dirty="0"/>
          </a:p>
        </p:txBody>
      </p:sp>
    </p:spTree>
    <p:extLst>
      <p:ext uri="{BB962C8B-B14F-4D97-AF65-F5344CB8AC3E}">
        <p14:creationId xmlns:p14="http://schemas.microsoft.com/office/powerpoint/2010/main" val="134905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12</a:t>
            </a:fld>
            <a:endParaRPr lang="en-US" dirty="0"/>
          </a:p>
        </p:txBody>
      </p:sp>
    </p:spTree>
    <p:extLst>
      <p:ext uri="{BB962C8B-B14F-4D97-AF65-F5344CB8AC3E}">
        <p14:creationId xmlns:p14="http://schemas.microsoft.com/office/powerpoint/2010/main" val="1966706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solidFill>
          <a:schemeClr val="tx1">
            <a:alpha val="96000"/>
          </a:schemeClr>
        </a:solidFill>
        <a:effectLst/>
      </p:bgPr>
    </p:bg>
    <p:spTree>
      <p:nvGrpSpPr>
        <p:cNvPr id="1" name=""/>
        <p:cNvGrpSpPr/>
        <p:nvPr/>
      </p:nvGrpSpPr>
      <p:grpSpPr>
        <a:xfrm>
          <a:off x="0" y="0"/>
          <a:ext cx="0" cy="0"/>
          <a:chOff x="0" y="0"/>
          <a:chExt cx="0" cy="0"/>
        </a:xfrm>
      </p:grpSpPr>
      <p:pic>
        <p:nvPicPr>
          <p:cNvPr id="2" name="Picture 1" descr="lUPAC_logo_blocks_stack_reverse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201" y="433269"/>
            <a:ext cx="7229292" cy="5764326"/>
          </a:xfrm>
          <a:prstGeom prst="rect">
            <a:avLst/>
          </a:prstGeom>
        </p:spPr>
      </p:pic>
    </p:spTree>
    <p:extLst>
      <p:ext uri="{BB962C8B-B14F-4D97-AF65-F5344CB8AC3E}">
        <p14:creationId xmlns:p14="http://schemas.microsoft.com/office/powerpoint/2010/main" val="4130318270"/>
      </p:ext>
    </p:extLst>
  </p:cSld>
  <p:clrMapOvr>
    <a:overrideClrMapping bg1="lt1" tx1="dk1" bg2="lt2" tx2="dk2" accent1="accent1" accent2="accent2" accent3="accent3" accent4="accent4" accent5="accent5" accent6="accent6" hlink="hlink" folHlink="folHlink"/>
  </p:clrMapOvr>
  <p:transition advClick="0" advTm="3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5668" y="2396067"/>
            <a:ext cx="3886199" cy="4140200"/>
          </a:xfrm>
        </p:spPr>
        <p:txBody>
          <a:bodyPr/>
          <a:lstStyle>
            <a:lvl1pPr>
              <a:defRPr sz="2200">
                <a:latin typeface="+mn-lt"/>
              </a:defRPr>
            </a:lvl1pPr>
            <a:lvl2pPr>
              <a:defRPr sz="2000">
                <a:latin typeface="+mn-lt"/>
              </a:defRPr>
            </a:lvl2pPr>
            <a:lvl3pPr>
              <a:defRPr sz="18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9066" y="2396067"/>
            <a:ext cx="3886199" cy="4144979"/>
          </a:xfrm>
        </p:spPr>
        <p:txBody>
          <a:bodyPr/>
          <a:lstStyle>
            <a:lvl1pPr>
              <a:defRPr sz="22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93BFB05-6993-994C-8379-E01492D7ADAE}" type="datetime1">
              <a:rPr lang="en-US" smtClean="0"/>
              <a:t>06-Sep-16</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F5CE9-18BA-DE4D-90FE-687484CD80F0}" type="slidenum">
              <a:rPr lang="en-US" smtClean="0"/>
              <a:t>‹#›</a:t>
            </a:fld>
            <a:endParaRPr lang="en-US"/>
          </a:p>
        </p:txBody>
      </p:sp>
      <p:sp>
        <p:nvSpPr>
          <p:cNvPr id="10" name="Title 1"/>
          <p:cNvSpPr>
            <a:spLocks noGrp="1"/>
          </p:cNvSpPr>
          <p:nvPr>
            <p:ph type="title"/>
          </p:nvPr>
        </p:nvSpPr>
        <p:spPr>
          <a:xfrm>
            <a:off x="465667" y="685800"/>
            <a:ext cx="8229600" cy="1566333"/>
          </a:xfrm>
        </p:spPr>
        <p:txBody>
          <a:bodyPr lIns="0" tIns="0" rIns="0" anchor="t" anchorCtr="0">
            <a:noAutofit/>
          </a:bodyPr>
          <a:lstStyle/>
          <a:p>
            <a:r>
              <a:rPr lang="en-US" dirty="0" smtClean="0"/>
              <a:t>Click to edit Master title style</a:t>
            </a:r>
            <a:endParaRPr lang="en-US" dirty="0"/>
          </a:p>
        </p:txBody>
      </p:sp>
      <p:sp>
        <p:nvSpPr>
          <p:cNvPr id="9" name="Rectangle 8"/>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11" name="Picture 10"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2" name="TextBox 11"/>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spTree>
    <p:extLst>
      <p:ext uri="{BB962C8B-B14F-4D97-AF65-F5344CB8AC3E}">
        <p14:creationId xmlns:p14="http://schemas.microsoft.com/office/powerpoint/2010/main" val="525994111"/>
      </p:ext>
    </p:extLst>
  </p:cSld>
  <p:clrMapOvr>
    <a:masterClrMapping/>
  </p:clrMapOvr>
  <p:transition advClick="0" advTm="3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465667" y="603262"/>
            <a:ext cx="2768600" cy="1962141"/>
          </a:xfrm>
        </p:spPr>
        <p:txBody>
          <a:bodyPr lIns="0" tIns="0" rIns="0" bIns="0" anchor="t" anchorCtr="0">
            <a:noAutofit/>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660403"/>
            <a:ext cx="5111750" cy="61722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98A81A0-996B-ED45-91C2-A2DF7A2ECA55}" type="datetime1">
              <a:rPr lang="en-US" smtClean="0"/>
              <a:t>06-Sep-16</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F5CE9-18BA-DE4D-90FE-687484CD80F0}" type="slidenum">
              <a:rPr lang="en-US" smtClean="0"/>
              <a:t>‹#›</a:t>
            </a:fld>
            <a:endParaRPr lang="en-US"/>
          </a:p>
        </p:txBody>
      </p:sp>
      <p:sp>
        <p:nvSpPr>
          <p:cNvPr id="9" name="Rectangle 8"/>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1" name="TextBox 10"/>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sp>
        <p:nvSpPr>
          <p:cNvPr id="12" name="Picture Placeholder 11"/>
          <p:cNvSpPr>
            <a:spLocks noGrp="1"/>
          </p:cNvSpPr>
          <p:nvPr>
            <p:ph type="pic" sz="quarter" idx="13"/>
          </p:nvPr>
        </p:nvSpPr>
        <p:spPr>
          <a:xfrm>
            <a:off x="465138" y="2760137"/>
            <a:ext cx="2778125" cy="3378200"/>
          </a:xfrm>
        </p:spPr>
        <p:txBody>
          <a:bodyPr/>
          <a:lstStyle/>
          <a:p>
            <a:endParaRPr lang="en-US"/>
          </a:p>
        </p:txBody>
      </p:sp>
    </p:spTree>
    <p:extLst>
      <p:ext uri="{BB962C8B-B14F-4D97-AF65-F5344CB8AC3E}">
        <p14:creationId xmlns:p14="http://schemas.microsoft.com/office/powerpoint/2010/main" val="4137934298"/>
      </p:ext>
    </p:extLst>
  </p:cSld>
  <p:clrMapOvr>
    <a:masterClrMapping/>
  </p:clrMapOvr>
  <p:transition advClick="0" advTm="3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65667" y="685800"/>
            <a:ext cx="8229600" cy="1676400"/>
          </a:xfrm>
        </p:spPr>
        <p:txBody>
          <a:bodyPr lIns="0" tIns="0" rIns="0" anchor="t" anchorCtr="0">
            <a:noAutofit/>
          </a:bodyPr>
          <a:lstStyle/>
          <a:p>
            <a:r>
              <a:rPr lang="en-US" dirty="0" smtClean="0"/>
              <a:t>Click to edit Master title style</a:t>
            </a:r>
            <a:endParaRPr lang="en-US" dirty="0"/>
          </a:p>
        </p:txBody>
      </p:sp>
      <p:sp>
        <p:nvSpPr>
          <p:cNvPr id="8" name="Picture Placeholder 7"/>
          <p:cNvSpPr>
            <a:spLocks noGrp="1"/>
          </p:cNvSpPr>
          <p:nvPr>
            <p:ph type="pic" sz="quarter" idx="13"/>
          </p:nvPr>
        </p:nvSpPr>
        <p:spPr>
          <a:xfrm>
            <a:off x="465667" y="2590800"/>
            <a:ext cx="8229599" cy="3657600"/>
          </a:xfrm>
        </p:spPr>
        <p:txBody>
          <a:bodyPr/>
          <a:lstStyle/>
          <a:p>
            <a:r>
              <a:rPr lang="en-US" dirty="0" smtClean="0"/>
              <a:t>Drag picture to placeholder or click icon to add</a:t>
            </a:r>
            <a:endParaRPr lang="en-US" dirty="0"/>
          </a:p>
        </p:txBody>
      </p:sp>
      <p:sp>
        <p:nvSpPr>
          <p:cNvPr id="5" name="Rectangle 4"/>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6" name="Picture 5"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7" name="TextBox 6"/>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spTree>
    <p:extLst>
      <p:ext uri="{BB962C8B-B14F-4D97-AF65-F5344CB8AC3E}">
        <p14:creationId xmlns:p14="http://schemas.microsoft.com/office/powerpoint/2010/main" val="4268839697"/>
      </p:ext>
    </p:extLst>
  </p:cSld>
  <p:clrMapOvr>
    <a:masterClrMapping/>
  </p:clrMapOvr>
  <p:transition advClick="0" advTm="3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only, full screen">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9144000" cy="6858000"/>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928401929"/>
      </p:ext>
    </p:extLst>
  </p:cSld>
  <p:clrMapOvr>
    <a:masterClrMapping/>
  </p:clrMapOvr>
  <p:transition advClick="0" advTm="3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D68CD4A-E9AB-834D-9693-59E86C632CAE}" type="datetimeFigureOut">
              <a:rPr lang="en-US" smtClean="0"/>
              <a:t>06-Sep-16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9657D-E6D4-3348-B6BB-161A20824D8E}" type="slidenum">
              <a:rPr lang="en-US" smtClean="0"/>
              <a:t>‹#›</a:t>
            </a:fld>
            <a:endParaRPr lang="en-US"/>
          </a:p>
        </p:txBody>
      </p:sp>
    </p:spTree>
    <p:extLst>
      <p:ext uri="{BB962C8B-B14F-4D97-AF65-F5344CB8AC3E}">
        <p14:creationId xmlns:p14="http://schemas.microsoft.com/office/powerpoint/2010/main" val="1912107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D68CD4A-E9AB-834D-9693-59E86C632CAE}" type="datetimeFigureOut">
              <a:rPr lang="en-US" smtClean="0">
                <a:solidFill>
                  <a:prstClr val="black">
                    <a:tint val="75000"/>
                  </a:prstClr>
                </a:solidFill>
              </a:rPr>
              <a:pPr/>
              <a:t>06-Sep-16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C9657D-E6D4-3348-B6BB-161A20824D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91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4864100"/>
            <a:ext cx="6616700" cy="1155700"/>
          </a:xfrm>
        </p:spPr>
        <p:txBody>
          <a:bodyPr lIns="0" tIns="0" rIns="0">
            <a:noAutofit/>
          </a:bodyPr>
          <a:lstStyle>
            <a:lvl1pPr marL="0" indent="0" algn="l">
              <a:buNone/>
              <a:defRPr b="0" i="0">
                <a:solidFill>
                  <a:schemeClr val="tx1">
                    <a:tint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8"/>
          <p:cNvSpPr>
            <a:spLocks noGrp="1"/>
          </p:cNvSpPr>
          <p:nvPr>
            <p:ph type="dt" sz="half" idx="10"/>
          </p:nvPr>
        </p:nvSpPr>
        <p:spPr>
          <a:xfrm>
            <a:off x="2070100" y="6165850"/>
            <a:ext cx="965200" cy="365125"/>
          </a:xfrm>
          <a:prstGeom prst="rect">
            <a:avLst/>
          </a:prstGeom>
        </p:spPr>
        <p:txBody>
          <a:bodyPr lIns="0" tIns="0" rIns="0" anchor="t" anchorCtr="0"/>
          <a:lstStyle>
            <a:lvl1pPr>
              <a:defRPr sz="1500" b="0" i="0">
                <a:solidFill>
                  <a:schemeClr val="bg1"/>
                </a:solidFill>
                <a:latin typeface="+mn-lt"/>
                <a:cs typeface="Corbel"/>
              </a:defRPr>
            </a:lvl1pPr>
          </a:lstStyle>
          <a:p>
            <a:pPr defTabSz="914400"/>
            <a:fld id="{8ACDCA61-D15B-364E-B35C-C9341E2BF5F1}" type="datetime1">
              <a:rPr lang="en-US" kern="0" smtClean="0"/>
              <a:pPr defTabSz="914400"/>
              <a:t>06-Sep-16</a:t>
            </a:fld>
            <a:endParaRPr lang="en-US" kern="0" dirty="0" smtClean="0"/>
          </a:p>
        </p:txBody>
      </p:sp>
      <p:sp>
        <p:nvSpPr>
          <p:cNvPr id="17" name="Footer Placeholder 9"/>
          <p:cNvSpPr>
            <a:spLocks noGrp="1"/>
          </p:cNvSpPr>
          <p:nvPr>
            <p:ph type="ftr" sz="quarter" idx="11"/>
          </p:nvPr>
        </p:nvSpPr>
        <p:spPr>
          <a:xfrm>
            <a:off x="3302000" y="6165850"/>
            <a:ext cx="5384800" cy="365125"/>
          </a:xfrm>
          <a:prstGeom prst="rect">
            <a:avLst/>
          </a:prstGeom>
        </p:spPr>
        <p:txBody>
          <a:bodyPr lIns="0" tIns="0" rIns="0" anchor="t" anchorCtr="0"/>
          <a:lstStyle>
            <a:lvl1pPr algn="r">
              <a:defRPr sz="1500" b="0" i="0">
                <a:solidFill>
                  <a:schemeClr val="bg1"/>
                </a:solidFill>
                <a:latin typeface="+mn-lt"/>
                <a:cs typeface="Corbel"/>
              </a:defRPr>
            </a:lvl1pPr>
          </a:lstStyle>
          <a:p>
            <a:pPr defTabSz="914400"/>
            <a:endParaRPr lang="en-US" kern="0" dirty="0" smtClean="0"/>
          </a:p>
        </p:txBody>
      </p:sp>
      <p:sp>
        <p:nvSpPr>
          <p:cNvPr id="8" name="Text Placeholder 4"/>
          <p:cNvSpPr>
            <a:spLocks noGrp="1"/>
          </p:cNvSpPr>
          <p:nvPr>
            <p:ph type="body" sz="quarter" idx="12" hasCustomPrompt="1"/>
          </p:nvPr>
        </p:nvSpPr>
        <p:spPr>
          <a:xfrm>
            <a:off x="2070100" y="3200400"/>
            <a:ext cx="6616700" cy="1676400"/>
          </a:xfrm>
        </p:spPr>
        <p:txBody>
          <a:bodyPr/>
          <a:lstStyle>
            <a:lvl1pPr marL="0" indent="0" algn="l">
              <a:buNone/>
              <a:defRPr sz="4000" b="1">
                <a:solidFill>
                  <a:schemeClr val="bg1"/>
                </a:solidFill>
                <a:latin typeface="+mj-lt"/>
              </a:defRPr>
            </a:lvl1pPr>
          </a:lstStyle>
          <a:p>
            <a:pPr lvl="0"/>
            <a:r>
              <a:rPr lang="en-US" dirty="0" smtClean="0"/>
              <a:t>Click to edit Main 2-Line Title styles</a:t>
            </a:r>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pic>
        <p:nvPicPr>
          <p:cNvPr id="9" name="Picture 8"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7199" y="380999"/>
            <a:ext cx="1449602" cy="1278468"/>
          </a:xfrm>
          <a:prstGeom prst="rect">
            <a:avLst/>
          </a:prstGeom>
        </p:spPr>
      </p:pic>
    </p:spTree>
    <p:extLst>
      <p:ext uri="{BB962C8B-B14F-4D97-AF65-F5344CB8AC3E}">
        <p14:creationId xmlns:p14="http://schemas.microsoft.com/office/powerpoint/2010/main" val="2409375518"/>
      </p:ext>
    </p:extLst>
  </p:cSld>
  <p:clrMapOvr>
    <a:masterClrMapping/>
  </p:clrMapOvr>
  <p:transition advClick="0" advTm="3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4114800"/>
            <a:ext cx="6616700" cy="1155700"/>
          </a:xfrm>
        </p:spPr>
        <p:txBody>
          <a:bodyPr lIns="0" tIns="0" rIns="0">
            <a:noAutofit/>
          </a:bodyPr>
          <a:lstStyle>
            <a:lvl1pPr marL="0" indent="0" algn="l">
              <a:buNone/>
              <a:defRPr b="0" i="0">
                <a:solidFill>
                  <a:schemeClr val="tx1">
                    <a:tint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8"/>
          <p:cNvSpPr>
            <a:spLocks noGrp="1"/>
          </p:cNvSpPr>
          <p:nvPr>
            <p:ph type="dt" sz="half" idx="10"/>
          </p:nvPr>
        </p:nvSpPr>
        <p:spPr>
          <a:xfrm>
            <a:off x="2070100" y="6165850"/>
            <a:ext cx="965200" cy="365125"/>
          </a:xfrm>
          <a:prstGeom prst="rect">
            <a:avLst/>
          </a:prstGeom>
        </p:spPr>
        <p:txBody>
          <a:bodyPr lIns="0" tIns="0" rIns="0" anchor="t" anchorCtr="0"/>
          <a:lstStyle>
            <a:lvl1pPr>
              <a:defRPr sz="1500" b="0" i="0">
                <a:solidFill>
                  <a:schemeClr val="bg1"/>
                </a:solidFill>
                <a:latin typeface="+mn-lt"/>
                <a:cs typeface="Corbel"/>
              </a:defRPr>
            </a:lvl1pPr>
          </a:lstStyle>
          <a:p>
            <a:pPr defTabSz="914400"/>
            <a:fld id="{8ACDCA61-D15B-364E-B35C-C9341E2BF5F1}" type="datetime1">
              <a:rPr lang="en-US" kern="0" smtClean="0"/>
              <a:pPr defTabSz="914400"/>
              <a:t>06-Sep-16</a:t>
            </a:fld>
            <a:endParaRPr lang="en-US" kern="0" dirty="0" smtClean="0"/>
          </a:p>
        </p:txBody>
      </p:sp>
      <p:sp>
        <p:nvSpPr>
          <p:cNvPr id="17" name="Footer Placeholder 9"/>
          <p:cNvSpPr>
            <a:spLocks noGrp="1"/>
          </p:cNvSpPr>
          <p:nvPr>
            <p:ph type="ftr" sz="quarter" idx="11"/>
          </p:nvPr>
        </p:nvSpPr>
        <p:spPr>
          <a:xfrm>
            <a:off x="3302000" y="6165850"/>
            <a:ext cx="5384800" cy="365125"/>
          </a:xfrm>
          <a:prstGeom prst="rect">
            <a:avLst/>
          </a:prstGeom>
        </p:spPr>
        <p:txBody>
          <a:bodyPr lIns="0" tIns="0" rIns="0" anchor="t" anchorCtr="0"/>
          <a:lstStyle>
            <a:lvl1pPr algn="r">
              <a:defRPr sz="1500" b="0" i="0">
                <a:solidFill>
                  <a:schemeClr val="bg1"/>
                </a:solidFill>
                <a:latin typeface="+mn-lt"/>
                <a:cs typeface="Corbel"/>
              </a:defRPr>
            </a:lvl1pPr>
          </a:lstStyle>
          <a:p>
            <a:pPr defTabSz="914400"/>
            <a:endParaRPr lang="en-US" kern="0" dirty="0" smtClean="0"/>
          </a:p>
        </p:txBody>
      </p:sp>
      <p:sp>
        <p:nvSpPr>
          <p:cNvPr id="8" name="Text Placeholder 4"/>
          <p:cNvSpPr>
            <a:spLocks noGrp="1"/>
          </p:cNvSpPr>
          <p:nvPr>
            <p:ph type="body" sz="quarter" idx="12" hasCustomPrompt="1"/>
          </p:nvPr>
        </p:nvSpPr>
        <p:spPr>
          <a:xfrm>
            <a:off x="2070100" y="3200400"/>
            <a:ext cx="6616700" cy="762000"/>
          </a:xfrm>
        </p:spPr>
        <p:txBody>
          <a:bodyPr/>
          <a:lstStyle>
            <a:lvl1pPr marL="0" indent="0">
              <a:buNone/>
              <a:defRPr sz="4000" b="1" baseline="0">
                <a:solidFill>
                  <a:schemeClr val="bg1"/>
                </a:solidFill>
                <a:latin typeface="+mj-lt"/>
              </a:defRPr>
            </a:lvl1pPr>
          </a:lstStyle>
          <a:p>
            <a:pPr lvl="0"/>
            <a:r>
              <a:rPr lang="en-US" dirty="0" smtClean="0"/>
              <a:t>Click to edit Main 1-Line title</a:t>
            </a:r>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pic>
        <p:nvPicPr>
          <p:cNvPr id="9" name="Picture 8"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7199" y="380999"/>
            <a:ext cx="1449602" cy="1278468"/>
          </a:xfrm>
          <a:prstGeom prst="rect">
            <a:avLst/>
          </a:prstGeom>
        </p:spPr>
      </p:pic>
    </p:spTree>
    <p:extLst>
      <p:ext uri="{BB962C8B-B14F-4D97-AF65-F5344CB8AC3E}">
        <p14:creationId xmlns:p14="http://schemas.microsoft.com/office/powerpoint/2010/main" val="1425451391"/>
      </p:ext>
    </p:extLst>
  </p:cSld>
  <p:clrMapOvr>
    <a:masterClrMapping/>
  </p:clrMapOvr>
  <p:transition advClick="0" advTm="3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No Subtitle) Slide">
    <p:bg>
      <p:bgPr>
        <a:solidFill>
          <a:schemeClr val="tx1"/>
        </a:solidFill>
        <a:effectLst/>
      </p:bgPr>
    </p:bg>
    <p:spTree>
      <p:nvGrpSpPr>
        <p:cNvPr id="1" name=""/>
        <p:cNvGrpSpPr/>
        <p:nvPr/>
      </p:nvGrpSpPr>
      <p:grpSpPr>
        <a:xfrm>
          <a:off x="0" y="0"/>
          <a:ext cx="0" cy="0"/>
          <a:chOff x="0" y="0"/>
          <a:chExt cx="0" cy="0"/>
        </a:xfrm>
      </p:grpSpPr>
      <p:pic>
        <p:nvPicPr>
          <p:cNvPr id="6" name="Picture 5"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sp>
        <p:nvSpPr>
          <p:cNvPr id="9" name="Date Placeholder 8"/>
          <p:cNvSpPr>
            <a:spLocks noGrp="1"/>
          </p:cNvSpPr>
          <p:nvPr>
            <p:ph type="dt" sz="half" idx="10"/>
          </p:nvPr>
        </p:nvSpPr>
        <p:spPr>
          <a:xfrm>
            <a:off x="2070100" y="6165850"/>
            <a:ext cx="965200" cy="365125"/>
          </a:xfrm>
        </p:spPr>
        <p:txBody>
          <a:bodyPr lIns="0" tIns="0" rIns="0" anchor="t" anchorCtr="0"/>
          <a:lstStyle>
            <a:lvl1pPr>
              <a:defRPr sz="1500" b="0" i="0">
                <a:solidFill>
                  <a:schemeClr val="bg1"/>
                </a:solidFill>
                <a:latin typeface="+mn-lt"/>
                <a:cs typeface="Corbel"/>
              </a:defRPr>
            </a:lvl1pPr>
          </a:lstStyle>
          <a:p>
            <a:fld id="{8ACDCA61-D15B-364E-B35C-C9341E2BF5F1}" type="datetime1">
              <a:rPr lang="en-US" smtClean="0"/>
              <a:pPr/>
              <a:t>06-Sep-16</a:t>
            </a:fld>
            <a:endParaRPr lang="en-US" dirty="0"/>
          </a:p>
        </p:txBody>
      </p:sp>
      <p:sp>
        <p:nvSpPr>
          <p:cNvPr id="10" name="Footer Placeholder 9"/>
          <p:cNvSpPr>
            <a:spLocks noGrp="1"/>
          </p:cNvSpPr>
          <p:nvPr>
            <p:ph type="ftr" sz="quarter" idx="11"/>
          </p:nvPr>
        </p:nvSpPr>
        <p:spPr>
          <a:xfrm>
            <a:off x="3276599" y="6165850"/>
            <a:ext cx="5418667" cy="365125"/>
          </a:xfrm>
        </p:spPr>
        <p:txBody>
          <a:bodyPr lIns="0" tIns="0" rIns="0" anchor="t" anchorCtr="0"/>
          <a:lstStyle>
            <a:lvl1pPr algn="r">
              <a:defRPr sz="1500" b="0" i="0">
                <a:solidFill>
                  <a:schemeClr val="bg1"/>
                </a:solidFill>
                <a:latin typeface="+mn-lt"/>
                <a:cs typeface="Corbel"/>
              </a:defRPr>
            </a:lvl1pPr>
          </a:lstStyle>
          <a:p>
            <a:endParaRPr lang="en-US" dirty="0"/>
          </a:p>
        </p:txBody>
      </p:sp>
      <p:sp>
        <p:nvSpPr>
          <p:cNvPr id="5" name="Text Placeholder 4"/>
          <p:cNvSpPr>
            <a:spLocks noGrp="1"/>
          </p:cNvSpPr>
          <p:nvPr>
            <p:ph type="body" sz="quarter" idx="12" hasCustomPrompt="1"/>
          </p:nvPr>
        </p:nvSpPr>
        <p:spPr>
          <a:xfrm>
            <a:off x="2070099" y="3200400"/>
            <a:ext cx="6625167" cy="2438400"/>
          </a:xfrm>
        </p:spPr>
        <p:txBody>
          <a:bodyPr/>
          <a:lstStyle>
            <a:lvl1pPr marL="0" indent="0" algn="l">
              <a:buNone/>
              <a:defRPr sz="4000" b="1">
                <a:solidFill>
                  <a:schemeClr val="bg1"/>
                </a:solidFill>
                <a:latin typeface="+mj-lt"/>
              </a:defRPr>
            </a:lvl1pPr>
          </a:lstStyle>
          <a:p>
            <a:pPr lvl="0"/>
            <a:r>
              <a:rPr lang="en-US" dirty="0" smtClean="0"/>
              <a:t>Click to edit Main title</a:t>
            </a:r>
          </a:p>
        </p:txBody>
      </p:sp>
      <p:pic>
        <p:nvPicPr>
          <p:cNvPr id="3" name="Picture 2"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7199" y="380999"/>
            <a:ext cx="1449602" cy="1278468"/>
          </a:xfrm>
          <a:prstGeom prst="rect">
            <a:avLst/>
          </a:prstGeom>
        </p:spPr>
      </p:pic>
    </p:spTree>
    <p:extLst>
      <p:ext uri="{BB962C8B-B14F-4D97-AF65-F5344CB8AC3E}">
        <p14:creationId xmlns:p14="http://schemas.microsoft.com/office/powerpoint/2010/main" val="2402191371"/>
      </p:ext>
    </p:extLst>
  </p:cSld>
  <p:clrMapOvr>
    <a:masterClrMapping/>
  </p:clrMapOvr>
  <p:transition advClick="0" advTm="3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ssion On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0" name="TextBox 9"/>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smtClean="0">
                <a:solidFill>
                  <a:schemeClr val="bg1"/>
                </a:solidFill>
                <a:latin typeface="Corbel"/>
                <a:cs typeface="Corbel"/>
              </a:rPr>
              <a:t>MISSION</a:t>
            </a:r>
            <a:endParaRPr lang="en-US" sz="5100" b="1" i="0" dirty="0">
              <a:solidFill>
                <a:schemeClr val="bg1"/>
              </a:solidFill>
              <a:latin typeface="Corbel"/>
              <a:cs typeface="Corbel"/>
            </a:endParaRPr>
          </a:p>
        </p:txBody>
      </p:sp>
      <p:pic>
        <p:nvPicPr>
          <p:cNvPr id="11" name="Picture 10"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5"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893011"/>
      </p:ext>
    </p:extLst>
  </p:cSld>
  <p:clrMapOvr>
    <a:masterClrMapping/>
  </p:clrMapOvr>
  <p:transition advClick="0" advTm="3000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Two">
    <p:bg>
      <p:bgPr>
        <a:solidFill>
          <a:schemeClr val="accent2"/>
        </a:solidFill>
        <a:effectLst/>
      </p:bgPr>
    </p:bg>
    <p:spTree>
      <p:nvGrpSpPr>
        <p:cNvPr id="1" name=""/>
        <p:cNvGrpSpPr/>
        <p:nvPr/>
      </p:nvGrpSpPr>
      <p:grpSpPr>
        <a:xfrm>
          <a:off x="0" y="0"/>
          <a:ext cx="0" cy="0"/>
          <a:chOff x="0" y="0"/>
          <a:chExt cx="0" cy="0"/>
        </a:xfrm>
      </p:grpSpPr>
      <p:sp>
        <p:nvSpPr>
          <p:cNvPr id="16" name="Rectangle 15"/>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8" name="TextBox 17"/>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smtClean="0">
                <a:solidFill>
                  <a:schemeClr val="bg1"/>
                </a:solidFill>
                <a:latin typeface="Corbel"/>
                <a:cs typeface="Corbel"/>
              </a:rPr>
              <a:t>MISSION</a:t>
            </a:r>
            <a:endParaRPr lang="en-US" sz="5100" b="1" i="0" dirty="0">
              <a:solidFill>
                <a:schemeClr val="bg1"/>
              </a:solidFill>
              <a:latin typeface="Corbel"/>
              <a:cs typeface="Corbel"/>
            </a:endParaRPr>
          </a:p>
        </p:txBody>
      </p:sp>
      <p:pic>
        <p:nvPicPr>
          <p:cNvPr id="7" name="Picture 6"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9"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8962689"/>
      </p:ext>
    </p:extLst>
  </p:cSld>
  <p:clrMapOvr>
    <a:masterClrMapping/>
  </p:clrMapOvr>
  <p:transition advClick="0" advTm="3000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ion Three">
    <p:bg>
      <p:bgPr>
        <a:solidFill>
          <a:schemeClr val="accent3"/>
        </a:solidFill>
        <a:effectLst/>
      </p:bgPr>
    </p:bg>
    <p:spTree>
      <p:nvGrpSpPr>
        <p:cNvPr id="1" name=""/>
        <p:cNvGrpSpPr/>
        <p:nvPr/>
      </p:nvGrpSpPr>
      <p:grpSpPr>
        <a:xfrm>
          <a:off x="0" y="0"/>
          <a:ext cx="0" cy="0"/>
          <a:chOff x="0" y="0"/>
          <a:chExt cx="0" cy="0"/>
        </a:xfrm>
      </p:grpSpPr>
      <p:pic>
        <p:nvPicPr>
          <p:cNvPr id="7" name="Picture 6" descr="lUPAC_logo-reverse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8" name="Rectangle 7"/>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UPAC_blocks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3" name="TextBox 12"/>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smtClean="0">
                <a:solidFill>
                  <a:schemeClr val="bg1"/>
                </a:solidFill>
                <a:latin typeface="Corbel"/>
                <a:cs typeface="Corbel"/>
              </a:rPr>
              <a:t>MISSION</a:t>
            </a:r>
            <a:endParaRPr lang="en-US" sz="5100" b="1" i="0" dirty="0">
              <a:solidFill>
                <a:schemeClr val="bg1"/>
              </a:solidFill>
              <a:latin typeface="Corbel"/>
              <a:cs typeface="Corbel"/>
            </a:endParaRPr>
          </a:p>
        </p:txBody>
      </p:sp>
      <p:sp>
        <p:nvSpPr>
          <p:cNvPr id="11"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2017603"/>
      </p:ext>
    </p:extLst>
  </p:cSld>
  <p:clrMapOvr>
    <a:masterClrMapping/>
  </p:clrMapOvr>
  <p:transition advClick="0" advTm="3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 Four">
    <p:bg>
      <p:bgPr>
        <a:solidFill>
          <a:schemeClr val="accent4"/>
        </a:solidFill>
        <a:effectLst/>
      </p:bgPr>
    </p:bg>
    <p:spTree>
      <p:nvGrpSpPr>
        <p:cNvPr id="1" name=""/>
        <p:cNvGrpSpPr/>
        <p:nvPr/>
      </p:nvGrpSpPr>
      <p:grpSpPr>
        <a:xfrm>
          <a:off x="0" y="0"/>
          <a:ext cx="0" cy="0"/>
          <a:chOff x="0" y="0"/>
          <a:chExt cx="0" cy="0"/>
        </a:xfrm>
      </p:grpSpPr>
      <p:sp>
        <p:nvSpPr>
          <p:cNvPr id="7" name="Rectangle 6"/>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9" name="TextBox 8"/>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smtClean="0">
                <a:solidFill>
                  <a:schemeClr val="bg1"/>
                </a:solidFill>
                <a:latin typeface="Corbel"/>
                <a:cs typeface="Corbel"/>
              </a:rPr>
              <a:t>VISION</a:t>
            </a:r>
            <a:endParaRPr lang="en-US" sz="5100" b="1" i="0" dirty="0">
              <a:solidFill>
                <a:schemeClr val="bg1"/>
              </a:solidFill>
              <a:latin typeface="Corbel"/>
              <a:cs typeface="Corbel"/>
            </a:endParaRPr>
          </a:p>
        </p:txBody>
      </p:sp>
      <p:pic>
        <p:nvPicPr>
          <p:cNvPr id="14" name="Picture 13"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11"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7415574"/>
      </p:ext>
    </p:extLst>
  </p:cSld>
  <p:clrMapOvr>
    <a:masterClrMapping/>
  </p:clrMapOvr>
  <p:transition advClick="0" advTm="3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Rectangle 2"/>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13" name="Content Placeholder 12"/>
          <p:cNvSpPr>
            <a:spLocks noGrp="1"/>
          </p:cNvSpPr>
          <p:nvPr>
            <p:ph sz="quarter" idx="10"/>
          </p:nvPr>
        </p:nvSpPr>
        <p:spPr>
          <a:xfrm>
            <a:off x="465667" y="2446876"/>
            <a:ext cx="8229600" cy="3975100"/>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
          <p:cNvSpPr>
            <a:spLocks noGrp="1"/>
          </p:cNvSpPr>
          <p:nvPr>
            <p:ph type="title"/>
          </p:nvPr>
        </p:nvSpPr>
        <p:spPr>
          <a:xfrm>
            <a:off x="465667" y="685800"/>
            <a:ext cx="8229600" cy="1676400"/>
          </a:xfrm>
        </p:spPr>
        <p:txBody>
          <a:bodyPr lIns="0" tIns="0" rIns="0" anchor="t" anchorCtr="0">
            <a:noAutofit/>
          </a:bodyPr>
          <a:lstStyle/>
          <a:p>
            <a:r>
              <a:rPr lang="en-US" dirty="0" smtClean="0"/>
              <a:t>Click to edit Master title style</a:t>
            </a:r>
            <a:endParaRPr lang="en-US" dirty="0"/>
          </a:p>
        </p:txBody>
      </p:sp>
      <p:pic>
        <p:nvPicPr>
          <p:cNvPr id="2" name="Picture 1"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4" name="TextBox 3"/>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spTree>
    <p:extLst>
      <p:ext uri="{BB962C8B-B14F-4D97-AF65-F5344CB8AC3E}">
        <p14:creationId xmlns:p14="http://schemas.microsoft.com/office/powerpoint/2010/main" val="3443054245"/>
      </p:ext>
    </p:extLst>
  </p:cSld>
  <p:clrMapOvr>
    <a:masterClrMapping/>
  </p:clrMapOvr>
  <p:transition advClick="0" advTm="3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666" y="274638"/>
            <a:ext cx="822113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65666" y="1600200"/>
            <a:ext cx="8229601" cy="4525963"/>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a:p>
            <a:pPr lvl="4"/>
            <a:r>
              <a:rPr lang="en-US" dirty="0" smtClean="0"/>
              <a:t>Fourth level</a:t>
            </a:r>
            <a:endParaRPr lang="en-US" dirty="0"/>
          </a:p>
        </p:txBody>
      </p:sp>
      <p:sp>
        <p:nvSpPr>
          <p:cNvPr id="4" name="Date Placeholder 3"/>
          <p:cNvSpPr>
            <a:spLocks noGrp="1"/>
          </p:cNvSpPr>
          <p:nvPr>
            <p:ph type="dt" sz="half" idx="2"/>
          </p:nvPr>
        </p:nvSpPr>
        <p:spPr>
          <a:xfrm>
            <a:off x="465666" y="6356350"/>
            <a:ext cx="2125133" cy="365125"/>
          </a:xfrm>
          <a:prstGeom prst="rect">
            <a:avLst/>
          </a:prstGeom>
        </p:spPr>
        <p:txBody>
          <a:bodyPr vert="horz" lIns="0" tIns="0" rIns="0" bIns="45720" rtlCol="0" anchor="t" anchorCtr="0"/>
          <a:lstStyle>
            <a:lvl1pPr algn="l">
              <a:defRPr sz="1200" b="0" i="0">
                <a:solidFill>
                  <a:schemeClr val="tx1">
                    <a:tint val="75000"/>
                  </a:schemeClr>
                </a:solidFill>
                <a:latin typeface="+mn-lt"/>
                <a:cs typeface="Corbel"/>
              </a:defRPr>
            </a:lvl1pPr>
          </a:lstStyle>
          <a:p>
            <a:fld id="{AA510495-6F40-224B-879E-AEDF4DD35A16}" type="datetime1">
              <a:rPr lang="en-US" smtClean="0"/>
              <a:pPr/>
              <a:t>06-Sep-16</a:t>
            </a:fld>
            <a:endParaRPr lang="en-US" dirty="0"/>
          </a:p>
        </p:txBody>
      </p:sp>
      <p:sp>
        <p:nvSpPr>
          <p:cNvPr id="5" name="Footer Placeholder 4"/>
          <p:cNvSpPr>
            <a:spLocks noGrp="1"/>
          </p:cNvSpPr>
          <p:nvPr>
            <p:ph type="ftr" sz="quarter" idx="3"/>
          </p:nvPr>
        </p:nvSpPr>
        <p:spPr>
          <a:xfrm>
            <a:off x="2980267" y="6356350"/>
            <a:ext cx="3200400" cy="365125"/>
          </a:xfrm>
          <a:prstGeom prst="rect">
            <a:avLst/>
          </a:prstGeom>
        </p:spPr>
        <p:txBody>
          <a:bodyPr vert="horz" lIns="0" tIns="0" rIns="0" bIns="45720" rtlCol="0" anchor="t" anchorCtr="0"/>
          <a:lstStyle>
            <a:lvl1pPr algn="ctr">
              <a:defRPr sz="1200" b="0" i="0">
                <a:solidFill>
                  <a:schemeClr val="tx1">
                    <a:tint val="75000"/>
                  </a:schemeClr>
                </a:solidFill>
                <a:latin typeface="+mn-lt"/>
                <a:cs typeface="Corbel"/>
              </a:defRPr>
            </a:lvl1pPr>
          </a:lstStyle>
          <a:p>
            <a:endParaRPr lang="en-US" dirty="0"/>
          </a:p>
        </p:txBody>
      </p:sp>
      <p:sp>
        <p:nvSpPr>
          <p:cNvPr id="6" name="Slide Number Placeholder 5"/>
          <p:cNvSpPr>
            <a:spLocks noGrp="1"/>
          </p:cNvSpPr>
          <p:nvPr>
            <p:ph type="sldNum" sz="quarter" idx="4"/>
          </p:nvPr>
        </p:nvSpPr>
        <p:spPr>
          <a:xfrm>
            <a:off x="6553199" y="6356350"/>
            <a:ext cx="2142067" cy="365125"/>
          </a:xfrm>
          <a:prstGeom prst="rect">
            <a:avLst/>
          </a:prstGeom>
        </p:spPr>
        <p:txBody>
          <a:bodyPr vert="horz" lIns="0" tIns="0" rIns="0" bIns="45720" rtlCol="0" anchor="t" anchorCtr="0"/>
          <a:lstStyle>
            <a:lvl1pPr algn="r">
              <a:defRPr sz="1200" b="0" i="0">
                <a:solidFill>
                  <a:schemeClr val="tx1">
                    <a:tint val="75000"/>
                  </a:schemeClr>
                </a:solidFill>
                <a:latin typeface="+mn-lt"/>
                <a:cs typeface="Corbel"/>
              </a:defRPr>
            </a:lvl1pPr>
          </a:lstStyle>
          <a:p>
            <a:fld id="{991F5CE9-18BA-DE4D-90FE-687484CD80F0}" type="slidenum">
              <a:rPr lang="en-US" smtClean="0"/>
              <a:pPr/>
              <a:t>‹#›</a:t>
            </a:fld>
            <a:endParaRPr lang="en-US" dirty="0"/>
          </a:p>
        </p:txBody>
      </p:sp>
    </p:spTree>
    <p:extLst>
      <p:ext uri="{BB962C8B-B14F-4D97-AF65-F5344CB8AC3E}">
        <p14:creationId xmlns:p14="http://schemas.microsoft.com/office/powerpoint/2010/main" val="2282189937"/>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49" r:id="rId3"/>
    <p:sldLayoutId id="2147483674" r:id="rId4"/>
    <p:sldLayoutId id="2147483654" r:id="rId5"/>
    <p:sldLayoutId id="2147483690" r:id="rId6"/>
    <p:sldLayoutId id="2147483689" r:id="rId7"/>
    <p:sldLayoutId id="2147483691" r:id="rId8"/>
    <p:sldLayoutId id="2147483693" r:id="rId9"/>
    <p:sldLayoutId id="2147483652" r:id="rId10"/>
    <p:sldLayoutId id="2147483656" r:id="rId11"/>
    <p:sldLayoutId id="2147483650" r:id="rId12"/>
    <p:sldLayoutId id="2147483694" r:id="rId13"/>
    <p:sldLayoutId id="2147483698" r:id="rId14"/>
  </p:sldLayoutIdLst>
  <p:transition advClick="0" advTm="30000">
    <p:fade/>
  </p:transition>
  <p:timing>
    <p:tnLst>
      <p:par>
        <p:cTn id="1" dur="indefinite" restart="never" nodeType="tmRoot"/>
      </p:par>
    </p:tnLst>
  </p:timing>
  <p:hf sldNum="0" hdr="0"/>
  <p:txStyles>
    <p:titleStyle>
      <a:lvl1pPr algn="ctr" defTabSz="457200" rtl="0" eaLnBrk="1" latinLnBrk="0" hangingPunct="1">
        <a:spcBef>
          <a:spcPct val="0"/>
        </a:spcBef>
        <a:buNone/>
        <a:defRPr sz="3600" b="1" i="0" kern="1200">
          <a:solidFill>
            <a:schemeClr val="tx1"/>
          </a:solidFill>
          <a:latin typeface="Corbel"/>
          <a:ea typeface="+mj-ea"/>
          <a:cs typeface="Corbel"/>
        </a:defRPr>
      </a:lvl1pPr>
    </p:titleStyle>
    <p:bodyStyle>
      <a:lvl1pPr marL="0" indent="0" algn="l" defTabSz="457200" rtl="0" eaLnBrk="1" latinLnBrk="0" hangingPunct="1">
        <a:lnSpc>
          <a:spcPct val="100000"/>
        </a:lnSpc>
        <a:spcBef>
          <a:spcPts val="0"/>
        </a:spcBef>
        <a:spcAft>
          <a:spcPts val="1200"/>
        </a:spcAft>
        <a:buClr>
          <a:schemeClr val="accent4"/>
        </a:buClr>
        <a:buFontTx/>
        <a:buNone/>
        <a:defRPr sz="2400" b="0" i="0" kern="1200" spc="-20">
          <a:solidFill>
            <a:schemeClr val="tx1"/>
          </a:solidFill>
          <a:latin typeface="+mn-lt"/>
          <a:ea typeface="+mn-ea"/>
          <a:cs typeface="Corbel"/>
        </a:defRPr>
      </a:lvl1pPr>
      <a:lvl2pPr marL="804672" indent="-347472" algn="l" defTabSz="457200" rtl="0" eaLnBrk="1" latinLnBrk="0" hangingPunct="1">
        <a:lnSpc>
          <a:spcPct val="100000"/>
        </a:lnSpc>
        <a:spcBef>
          <a:spcPts val="0"/>
        </a:spcBef>
        <a:spcAft>
          <a:spcPts val="1200"/>
        </a:spcAft>
        <a:buClr>
          <a:schemeClr val="accent4"/>
        </a:buClr>
        <a:buSzPct val="100000"/>
        <a:buFont typeface="Wingdings" charset="2"/>
        <a:buChar char="§"/>
        <a:defRPr sz="2400" b="0" i="0" kern="1200" spc="-20">
          <a:solidFill>
            <a:schemeClr val="tx1"/>
          </a:solidFill>
          <a:latin typeface="+mn-lt"/>
          <a:ea typeface="+mn-ea"/>
          <a:cs typeface="Corbel"/>
        </a:defRPr>
      </a:lvl2pPr>
      <a:lvl3pPr marL="822960" indent="0" algn="l" defTabSz="457200" rtl="0" eaLnBrk="1" latinLnBrk="0" hangingPunct="1">
        <a:lnSpc>
          <a:spcPct val="100000"/>
        </a:lnSpc>
        <a:spcBef>
          <a:spcPts val="0"/>
        </a:spcBef>
        <a:spcAft>
          <a:spcPts val="1200"/>
        </a:spcAft>
        <a:buSzPct val="95000"/>
        <a:buFontTx/>
        <a:buNone/>
        <a:defRPr sz="2000" b="0" i="0" kern="1200" spc="-20">
          <a:solidFill>
            <a:schemeClr val="accent4"/>
          </a:solidFill>
          <a:latin typeface="+mn-lt"/>
          <a:ea typeface="+mn-ea"/>
          <a:cs typeface="Corbel"/>
        </a:defRPr>
      </a:lvl3pPr>
      <a:lvl4pPr marL="13716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4pPr>
      <a:lvl5pPr marL="18288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8CD4A-E9AB-834D-9693-59E86C632CAE}" type="datetimeFigureOut">
              <a:rPr lang="en-US" smtClean="0">
                <a:solidFill>
                  <a:prstClr val="black">
                    <a:tint val="75000"/>
                  </a:prstClr>
                </a:solidFill>
              </a:rPr>
              <a:pPr/>
              <a:t>06-Sep-16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9657D-E6D4-3348-B6BB-161A20824D8E}"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solidFill>
                <a:prstClr val="white"/>
              </a:solidFill>
            </a:endParaRPr>
          </a:p>
        </p:txBody>
      </p:sp>
      <p:pic>
        <p:nvPicPr>
          <p:cNvPr id="9" name="Picture 8" descr="lUPAC_blocks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0" name="TextBox 9"/>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rgbClr val="9BBB59"/>
                </a:solidFill>
              </a:rPr>
              <a:t>ADVANCING CHEMISTRY WORLDWIDE</a:t>
            </a:r>
            <a:endParaRPr lang="en-US" sz="1200" b="1" spc="170" dirty="0">
              <a:solidFill>
                <a:srgbClr val="9BBB59"/>
              </a:solidFill>
            </a:endParaRPr>
          </a:p>
        </p:txBody>
      </p:sp>
    </p:spTree>
    <p:extLst>
      <p:ext uri="{BB962C8B-B14F-4D97-AF65-F5344CB8AC3E}">
        <p14:creationId xmlns:p14="http://schemas.microsoft.com/office/powerpoint/2010/main" val="773195779"/>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emf"/></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https://www.opcw.org/special-sections/science-technology/the-hague-ethical-guidelines/" TargetMode="External"/><Relationship Id="rId1" Type="http://schemas.openxmlformats.org/officeDocument/2006/relationships/slideLayout" Target="../slideLayouts/slideLayout14.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iupac.org/what-we-do/awards/"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hyperlink" Target="http://iyc2011.iupac.org/sponsor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iupac.org/what-we-do/awards/"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hyperlink" Target="http://iyc2011.iupac.org/sponsors"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187489"/>
      </p:ext>
    </p:extLst>
  </p:cSld>
  <p:clrMapOvr>
    <a:masterClrMapping/>
  </p:clrMapOvr>
  <p:transition advClick="0" advTm="30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solidFill>
                  <a:srgbClr val="FFFF00"/>
                </a:solidFill>
                <a:latin typeface="+mj-lt"/>
                <a:cs typeface="Arial" charset="0"/>
              </a:rPr>
              <a:t>IUPAC’s unique role in the </a:t>
            </a:r>
            <a:r>
              <a:rPr lang="en-US" b="0" dirty="0" smtClean="0">
                <a:solidFill>
                  <a:srgbClr val="FFFF00"/>
                </a:solidFill>
                <a:latin typeface="+mj-lt"/>
                <a:cs typeface="Arial" charset="0"/>
              </a:rPr>
              <a:t/>
            </a:r>
            <a:br>
              <a:rPr lang="en-US" b="0" dirty="0" smtClean="0">
                <a:solidFill>
                  <a:srgbClr val="FFFF00"/>
                </a:solidFill>
                <a:latin typeface="+mj-lt"/>
                <a:cs typeface="Arial" charset="0"/>
              </a:rPr>
            </a:br>
            <a:r>
              <a:rPr lang="en-US" b="0" dirty="0" smtClean="0">
                <a:solidFill>
                  <a:srgbClr val="FFFF00"/>
                </a:solidFill>
                <a:latin typeface="+mj-lt"/>
                <a:cs typeface="Arial" charset="0"/>
              </a:rPr>
              <a:t>world </a:t>
            </a:r>
            <a:r>
              <a:rPr lang="en-US" b="0" dirty="0">
                <a:solidFill>
                  <a:srgbClr val="FFFF00"/>
                </a:solidFill>
                <a:latin typeface="+mj-lt"/>
                <a:cs typeface="Arial" charset="0"/>
              </a:rPr>
              <a:t>chemistry community</a:t>
            </a:r>
            <a:r>
              <a:rPr lang="en-US" b="0" dirty="0">
                <a:solidFill>
                  <a:srgbClr val="FFFF99"/>
                </a:solidFill>
                <a:latin typeface="+mj-lt"/>
                <a:cs typeface="Arial" charset="0"/>
              </a:rPr>
              <a:t/>
            </a:r>
            <a:br>
              <a:rPr lang="en-US" b="0" dirty="0">
                <a:solidFill>
                  <a:srgbClr val="FFFF99"/>
                </a:solidFill>
                <a:latin typeface="+mj-lt"/>
                <a:cs typeface="Arial" charset="0"/>
              </a:rPr>
            </a:br>
            <a:endParaRPr lang="en-US" b="0" dirty="0">
              <a:latin typeface="+mj-lt"/>
            </a:endParaRPr>
          </a:p>
        </p:txBody>
      </p:sp>
      <p:sp>
        <p:nvSpPr>
          <p:cNvPr id="4" name="Text Box 4"/>
          <p:cNvSpPr txBox="1">
            <a:spLocks noGrp="1" noChangeArrowheads="1"/>
          </p:cNvSpPr>
          <p:nvPr>
            <p:ph sz="quarter" idx="10"/>
          </p:nvPr>
        </p:nvSpPr>
        <p:spPr bwMode="auto">
          <a:xfrm>
            <a:off x="441916" y="2221245"/>
            <a:ext cx="8229600" cy="4062651"/>
          </a:xfrm>
          <a:prstGeom prst="rect">
            <a:avLst/>
          </a:prstGeom>
          <a:noFill/>
          <a:ln w="9525">
            <a:noFill/>
            <a:miter lim="800000"/>
            <a:headEnd/>
            <a:tailEnd/>
          </a:ln>
        </p:spPr>
        <p:txBody>
          <a:bodyPr>
            <a:spAutoFit/>
          </a:bodyPr>
          <a:lstStyle/>
          <a:p>
            <a:pPr defTabSz="914400" fontAlgn="base">
              <a:spcBef>
                <a:spcPct val="0"/>
              </a:spcBef>
              <a:spcAft>
                <a:spcPct val="0"/>
              </a:spcAft>
            </a:pPr>
            <a:endParaRPr lang="en-US" dirty="0">
              <a:solidFill>
                <a:prstClr val="white"/>
              </a:solidFill>
              <a:cs typeface="Arial" charset="0"/>
            </a:endParaRPr>
          </a:p>
          <a:p>
            <a:pPr defTabSz="914400" fontAlgn="base">
              <a:spcBef>
                <a:spcPct val="0"/>
              </a:spcBef>
              <a:spcAft>
                <a:spcPct val="0"/>
              </a:spcAft>
            </a:pPr>
            <a:r>
              <a:rPr lang="en-US" dirty="0">
                <a:solidFill>
                  <a:prstClr val="white"/>
                </a:solidFill>
                <a:cs typeface="Arial" charset="0"/>
              </a:rPr>
              <a:t>• A focus on those aspects of chemistry where </a:t>
            </a:r>
            <a:r>
              <a:rPr lang="en-US" b="1" dirty="0">
                <a:solidFill>
                  <a:prstClr val="white"/>
                </a:solidFill>
                <a:cs typeface="Arial" charset="0"/>
              </a:rPr>
              <a:t>global</a:t>
            </a:r>
            <a:r>
              <a:rPr lang="en-US" dirty="0">
                <a:solidFill>
                  <a:prstClr val="white"/>
                </a:solidFill>
                <a:cs typeface="Arial" charset="0"/>
              </a:rPr>
              <a:t> consensus is essential for progress in research, commerce and policy.</a:t>
            </a:r>
          </a:p>
          <a:p>
            <a:pPr defTabSz="914400" fontAlgn="base">
              <a:spcBef>
                <a:spcPct val="0"/>
              </a:spcBef>
              <a:spcAft>
                <a:spcPct val="0"/>
              </a:spcAft>
            </a:pPr>
            <a:endParaRPr lang="en-US" dirty="0">
              <a:solidFill>
                <a:prstClr val="white"/>
              </a:solidFill>
              <a:cs typeface="Arial" charset="0"/>
            </a:endParaRPr>
          </a:p>
          <a:p>
            <a:pPr defTabSz="914400" fontAlgn="base">
              <a:spcBef>
                <a:spcPct val="0"/>
              </a:spcBef>
              <a:spcAft>
                <a:spcPct val="0"/>
              </a:spcAft>
            </a:pPr>
            <a:r>
              <a:rPr lang="en-US" dirty="0">
                <a:solidFill>
                  <a:prstClr val="white"/>
                </a:solidFill>
                <a:cs typeface="Arial" charset="0"/>
              </a:rPr>
              <a:t>• Respect for its objectivity and scientific excellence, providing access to the highest levels in the scientific, industrial, and policy communities to represent </a:t>
            </a:r>
            <a:r>
              <a:rPr lang="en-US" b="1" dirty="0">
                <a:solidFill>
                  <a:prstClr val="white"/>
                </a:solidFill>
                <a:cs typeface="Arial" charset="0"/>
              </a:rPr>
              <a:t>global</a:t>
            </a:r>
            <a:r>
              <a:rPr lang="en-US" dirty="0">
                <a:solidFill>
                  <a:prstClr val="white"/>
                </a:solidFill>
                <a:cs typeface="Arial" charset="0"/>
              </a:rPr>
              <a:t> chemistry.</a:t>
            </a:r>
          </a:p>
          <a:p>
            <a:pPr defTabSz="914400" fontAlgn="base">
              <a:spcBef>
                <a:spcPct val="0"/>
              </a:spcBef>
              <a:spcAft>
                <a:spcPct val="0"/>
              </a:spcAft>
            </a:pPr>
            <a:endParaRPr lang="en-US" dirty="0">
              <a:solidFill>
                <a:prstClr val="white"/>
              </a:solidFill>
              <a:cs typeface="Arial" charset="0"/>
            </a:endParaRPr>
          </a:p>
          <a:p>
            <a:pPr defTabSz="914400" fontAlgn="base">
              <a:spcBef>
                <a:spcPct val="0"/>
              </a:spcBef>
              <a:spcAft>
                <a:spcPct val="0"/>
              </a:spcAft>
            </a:pPr>
            <a:r>
              <a:rPr lang="en-US" dirty="0">
                <a:solidFill>
                  <a:prstClr val="white"/>
                </a:solidFill>
                <a:cs typeface="Arial" charset="0"/>
              </a:rPr>
              <a:t>• A </a:t>
            </a:r>
            <a:r>
              <a:rPr lang="en-US" b="1" dirty="0">
                <a:solidFill>
                  <a:prstClr val="white"/>
                </a:solidFill>
                <a:cs typeface="Arial" charset="0"/>
              </a:rPr>
              <a:t>worldwide</a:t>
            </a:r>
            <a:r>
              <a:rPr lang="en-US" dirty="0">
                <a:solidFill>
                  <a:prstClr val="white"/>
                </a:solidFill>
                <a:cs typeface="Arial" charset="0"/>
              </a:rPr>
              <a:t> base of volunteers with the best skills and background, recruited by transparent and well-understood processes.</a:t>
            </a:r>
          </a:p>
        </p:txBody>
      </p:sp>
    </p:spTree>
    <p:extLst>
      <p:ext uri="{BB962C8B-B14F-4D97-AF65-F5344CB8AC3E}">
        <p14:creationId xmlns:p14="http://schemas.microsoft.com/office/powerpoint/2010/main" val="949028701"/>
      </p:ext>
    </p:extLst>
  </p:cSld>
  <p:clrMapOvr>
    <a:masterClrMapping/>
  </p:clrMapOvr>
  <p:transition advClick="0" advTm="3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06-Sep-16</a:t>
            </a:fld>
            <a:endParaRPr lang="en-US" dirty="0"/>
          </a:p>
        </p:txBody>
      </p:sp>
      <p:sp>
        <p:nvSpPr>
          <p:cNvPr id="3" name="Footer Placeholder 2"/>
          <p:cNvSpPr>
            <a:spLocks noGrp="1"/>
          </p:cNvSpPr>
          <p:nvPr>
            <p:ph type="ftr" sz="quarter" idx="11"/>
          </p:nvPr>
        </p:nvSpPr>
        <p:spPr/>
        <p:txBody>
          <a:bodyPr/>
          <a:lstStyle/>
          <a:p>
            <a:r>
              <a:rPr lang="en-US" dirty="0" smtClean="0"/>
              <a:t>Our members</a:t>
            </a:r>
            <a:endParaRPr lang="en-US" dirty="0"/>
          </a:p>
        </p:txBody>
      </p:sp>
      <p:sp>
        <p:nvSpPr>
          <p:cNvPr id="4" name="Text Placeholder 3"/>
          <p:cNvSpPr>
            <a:spLocks noGrp="1"/>
          </p:cNvSpPr>
          <p:nvPr>
            <p:ph type="body" sz="quarter" idx="12"/>
          </p:nvPr>
        </p:nvSpPr>
        <p:spPr/>
        <p:txBody>
          <a:bodyPr/>
          <a:lstStyle/>
          <a:p>
            <a:r>
              <a:rPr lang="en-US" dirty="0" smtClean="0"/>
              <a:t>How we do it</a:t>
            </a:r>
            <a:endParaRPr lang="en-US" dirty="0"/>
          </a:p>
        </p:txBody>
      </p:sp>
    </p:spTree>
    <p:extLst>
      <p:ext uri="{BB962C8B-B14F-4D97-AF65-F5344CB8AC3E}">
        <p14:creationId xmlns:p14="http://schemas.microsoft.com/office/powerpoint/2010/main" val="4079154272"/>
      </p:ext>
    </p:extLst>
  </p:cSld>
  <p:clrMapOvr>
    <a:masterClrMapping/>
  </p:clrMapOvr>
  <p:transition advClick="0" advTm="3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667" y="685800"/>
            <a:ext cx="8154458" cy="1104900"/>
          </a:xfrm>
        </p:spPr>
        <p:txBody>
          <a:bodyPr/>
          <a:lstStyle/>
          <a:p>
            <a:r>
              <a:rPr lang="en-US" dirty="0" smtClean="0"/>
              <a:t>2016-2017 IUPAC Member Nations (57)</a:t>
            </a:r>
            <a:br>
              <a:rPr lang="en-US" dirty="0" smtClean="0"/>
            </a:br>
            <a:r>
              <a:rPr lang="en-US" dirty="0" smtClean="0"/>
              <a:t>Governance of the Union</a:t>
            </a:r>
            <a:endParaRPr lang="en-US" dirty="0"/>
          </a:p>
        </p:txBody>
      </p:sp>
      <p:sp>
        <p:nvSpPr>
          <p:cNvPr id="2" name="Picture Placeholder 1"/>
          <p:cNvSpPr>
            <a:spLocks noGrp="1"/>
          </p:cNvSpPr>
          <p:nvPr>
            <p:ph type="pic" sz="quarter" idx="13"/>
          </p:nvPr>
        </p:nvSpPr>
        <p:spPr/>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2571750"/>
            <a:ext cx="858292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886795"/>
      </p:ext>
    </p:extLst>
  </p:cSld>
  <p:clrMapOvr>
    <a:masterClrMapping/>
  </p:clrMapOvr>
  <p:transition advClick="0" advTm="3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IUPAC Membership Programs</a:t>
            </a:r>
            <a:endParaRPr lang="en-US" dirty="0"/>
          </a:p>
        </p:txBody>
      </p:sp>
      <p:pic>
        <p:nvPicPr>
          <p:cNvPr id="4"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3331695" y="5799532"/>
            <a:ext cx="5679258" cy="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a:xfrm>
            <a:off x="585410" y="1510695"/>
            <a:ext cx="8229600" cy="4737109"/>
          </a:xfrm>
          <a:prstGeom prst="rect">
            <a:avLst/>
          </a:prstGeom>
        </p:spPr>
        <p:txBody>
          <a:bodyPr vert="horz" lIns="0" tIns="0" rIns="0" bIns="0" rtlCol="0" anchor="t" anchorCtr="0">
            <a:noAutofit/>
          </a:bodyPr>
          <a:lstStyle>
            <a:lvl1pPr marL="0" indent="0" algn="l" defTabSz="457200" rtl="0" eaLnBrk="1" latinLnBrk="0" hangingPunct="1">
              <a:lnSpc>
                <a:spcPct val="100000"/>
              </a:lnSpc>
              <a:spcBef>
                <a:spcPts val="0"/>
              </a:spcBef>
              <a:spcAft>
                <a:spcPts val="1200"/>
              </a:spcAft>
              <a:buClr>
                <a:schemeClr val="accent4"/>
              </a:buClr>
              <a:buFontTx/>
              <a:buNone/>
              <a:defRPr sz="2400" b="0" i="0" kern="1200" spc="-20">
                <a:solidFill>
                  <a:schemeClr val="tx1"/>
                </a:solidFill>
                <a:latin typeface="+mn-lt"/>
                <a:ea typeface="+mn-ea"/>
                <a:cs typeface="Corbel"/>
              </a:defRPr>
            </a:lvl1pPr>
            <a:lvl2pPr marL="804672" indent="-347472" algn="l" defTabSz="457200" rtl="0" eaLnBrk="1" latinLnBrk="0" hangingPunct="1">
              <a:lnSpc>
                <a:spcPct val="100000"/>
              </a:lnSpc>
              <a:spcBef>
                <a:spcPts val="0"/>
              </a:spcBef>
              <a:spcAft>
                <a:spcPts val="1200"/>
              </a:spcAft>
              <a:buClr>
                <a:schemeClr val="accent4"/>
              </a:buClr>
              <a:buSzPct val="100000"/>
              <a:buFont typeface="Wingdings" charset="2"/>
              <a:buChar char="§"/>
              <a:defRPr sz="2400" b="0" i="0" kern="1200" spc="-20">
                <a:solidFill>
                  <a:schemeClr val="tx1"/>
                </a:solidFill>
                <a:latin typeface="+mn-lt"/>
                <a:ea typeface="+mn-ea"/>
                <a:cs typeface="Corbel"/>
              </a:defRPr>
            </a:lvl2pPr>
            <a:lvl3pPr marL="822960" indent="0" algn="l" defTabSz="457200" rtl="0" eaLnBrk="1" latinLnBrk="0" hangingPunct="1">
              <a:lnSpc>
                <a:spcPct val="100000"/>
              </a:lnSpc>
              <a:spcBef>
                <a:spcPts val="0"/>
              </a:spcBef>
              <a:spcAft>
                <a:spcPts val="1200"/>
              </a:spcAft>
              <a:buSzPct val="95000"/>
              <a:buFontTx/>
              <a:buNone/>
              <a:defRPr sz="2000" b="0" i="0" kern="1200" spc="-20">
                <a:solidFill>
                  <a:schemeClr val="accent4"/>
                </a:solidFill>
                <a:latin typeface="+mn-lt"/>
                <a:ea typeface="+mn-ea"/>
                <a:cs typeface="Corbel"/>
              </a:defRPr>
            </a:lvl3pPr>
            <a:lvl4pPr marL="13716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4pPr>
            <a:lvl5pPr marL="18288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smtClean="0"/>
              <a:t>National Adhering Organizations-Are the Governing bodies (Council)  of IUPAC</a:t>
            </a:r>
            <a:endParaRPr lang="en-US" sz="1800" dirty="0"/>
          </a:p>
          <a:p>
            <a:pPr marL="342900" indent="-342900">
              <a:buFont typeface="Arial" panose="020B0604020202020204" pitchFamily="34" charset="0"/>
              <a:buChar char="•"/>
            </a:pPr>
            <a:r>
              <a:rPr lang="en-US" sz="1800" dirty="0" smtClean="0"/>
              <a:t>Associate National Adhering Organizations</a:t>
            </a:r>
          </a:p>
          <a:p>
            <a:pPr marL="1147572" lvl="1" indent="-342900">
              <a:buFont typeface="Arial" panose="020B0604020202020204" pitchFamily="34" charset="0"/>
              <a:buChar char="•"/>
            </a:pPr>
            <a:r>
              <a:rPr lang="en-US" sz="1800" dirty="0" smtClean="0"/>
              <a:t>Observer Status-Chemical councils, Chemical Societies, National Academies and institutions representing national chemical interests</a:t>
            </a:r>
          </a:p>
          <a:p>
            <a:pPr marL="342900" indent="-342900">
              <a:buFont typeface="Arial" panose="020B0604020202020204" pitchFamily="34" charset="0"/>
              <a:buChar char="•"/>
            </a:pPr>
            <a:r>
              <a:rPr lang="en-US" sz="1800" dirty="0" smtClean="0"/>
              <a:t>Associated Organizations</a:t>
            </a:r>
          </a:p>
          <a:p>
            <a:pPr marL="1147572" lvl="1" indent="-342900">
              <a:buFont typeface="Arial" panose="020B0604020202020204" pitchFamily="34" charset="0"/>
              <a:buChar char="•"/>
            </a:pPr>
            <a:r>
              <a:rPr lang="en-US" sz="1800" dirty="0" smtClean="0"/>
              <a:t>International organizations that share common goals and interest with IUPAC.</a:t>
            </a:r>
          </a:p>
          <a:p>
            <a:pPr marL="342900" indent="-342900">
              <a:buFont typeface="Arial" panose="020B0604020202020204" pitchFamily="34" charset="0"/>
              <a:buChar char="•"/>
            </a:pPr>
            <a:r>
              <a:rPr lang="en-US" sz="1800" dirty="0" smtClean="0"/>
              <a:t>Company Associates</a:t>
            </a:r>
          </a:p>
          <a:p>
            <a:pPr marL="1147572" lvl="1" indent="-342900">
              <a:buFont typeface="Arial" panose="020B0604020202020204" pitchFamily="34" charset="0"/>
              <a:buChar char="•"/>
            </a:pPr>
            <a:r>
              <a:rPr lang="en-US" sz="1800" dirty="0" smtClean="0"/>
              <a:t>Industrial companies, research and development institutions can associate through the program</a:t>
            </a:r>
          </a:p>
          <a:p>
            <a:pPr marL="342900" indent="-342900">
              <a:buFont typeface="Arial" panose="020B0604020202020204" pitchFamily="34" charset="0"/>
              <a:buChar char="•"/>
            </a:pPr>
            <a:r>
              <a:rPr lang="en-US" sz="1800" dirty="0" smtClean="0"/>
              <a:t>Individual Members</a:t>
            </a:r>
          </a:p>
          <a:p>
            <a:pPr marL="1147572" lvl="1" indent="-342900">
              <a:buFont typeface="Arial" panose="020B0604020202020204" pitchFamily="34" charset="0"/>
              <a:buChar char="•"/>
            </a:pPr>
            <a:r>
              <a:rPr lang="en-US" sz="1800" dirty="0" smtClean="0"/>
              <a:t>Membership for individuals, coordinated by NAOs, Societies or directly with IUPAC</a:t>
            </a:r>
          </a:p>
        </p:txBody>
      </p:sp>
    </p:spTree>
    <p:extLst>
      <p:ext uri="{BB962C8B-B14F-4D97-AF65-F5344CB8AC3E}">
        <p14:creationId xmlns:p14="http://schemas.microsoft.com/office/powerpoint/2010/main" val="2910003088"/>
      </p:ext>
    </p:extLst>
  </p:cSld>
  <p:clrMapOvr>
    <a:masterClrMapping/>
  </p:clrMapOvr>
  <p:transition advClick="0" advTm="30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06-Sep-16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smtClean="0"/>
              <a:t>What we do</a:t>
            </a:r>
            <a:endParaRPr lang="en-US" dirty="0"/>
          </a:p>
        </p:txBody>
      </p:sp>
    </p:spTree>
    <p:extLst>
      <p:ext uri="{BB962C8B-B14F-4D97-AF65-F5344CB8AC3E}">
        <p14:creationId xmlns:p14="http://schemas.microsoft.com/office/powerpoint/2010/main" val="1170338360"/>
      </p:ext>
    </p:extLst>
  </p:cSld>
  <p:clrMapOvr>
    <a:masterClrMapping/>
  </p:clrMapOvr>
  <p:transition advClick="0" advTm="30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Scientific Work of IUPAC</a:t>
            </a:r>
            <a:br>
              <a:rPr lang="en-US" dirty="0" smtClean="0"/>
            </a:br>
            <a:r>
              <a:rPr lang="en-US" dirty="0" smtClean="0"/>
              <a:t>Fields of Study</a:t>
            </a:r>
            <a:endParaRPr lang="en-US" dirty="0"/>
          </a:p>
        </p:txBody>
      </p:sp>
      <p:pic>
        <p:nvPicPr>
          <p:cNvPr id="2050"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465138" y="2797628"/>
            <a:ext cx="8229600" cy="3313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073824"/>
      </p:ext>
    </p:extLst>
  </p:cSld>
  <p:clrMapOvr>
    <a:masterClrMapping/>
  </p:clrMapOvr>
  <p:transition advClick="0" advTm="30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t>IUPAC’s Scientific </a:t>
            </a:r>
            <a:r>
              <a:rPr lang="en-US" sz="4000" b="0" dirty="0"/>
              <a:t>Work</a:t>
            </a:r>
            <a:br>
              <a:rPr lang="en-US" sz="4000" b="0" dirty="0"/>
            </a:br>
            <a:r>
              <a:rPr lang="en-US" sz="4000" b="0" dirty="0"/>
              <a:t>Divisions and Standing Committees–</a:t>
            </a:r>
          </a:p>
        </p:txBody>
      </p:sp>
      <p:sp>
        <p:nvSpPr>
          <p:cNvPr id="15" name="Rectangle 14"/>
          <p:cNvSpPr/>
          <p:nvPr/>
        </p:nvSpPr>
        <p:spPr>
          <a:xfrm>
            <a:off x="922869" y="2192855"/>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Physical &amp; Biophysical Chemistry</a:t>
            </a:r>
            <a:endParaRPr lang="en-US" sz="1600" dirty="0"/>
          </a:p>
        </p:txBody>
      </p:sp>
      <p:sp>
        <p:nvSpPr>
          <p:cNvPr id="16" name="Rectangle 15"/>
          <p:cNvSpPr/>
          <p:nvPr/>
        </p:nvSpPr>
        <p:spPr>
          <a:xfrm>
            <a:off x="922869" y="2528979"/>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Inorganic Chemistry</a:t>
            </a:r>
            <a:endParaRPr lang="en-US" sz="1600" dirty="0"/>
          </a:p>
        </p:txBody>
      </p:sp>
      <p:sp>
        <p:nvSpPr>
          <p:cNvPr id="17" name="Rectangle 16"/>
          <p:cNvSpPr/>
          <p:nvPr/>
        </p:nvSpPr>
        <p:spPr>
          <a:xfrm>
            <a:off x="922863" y="2870209"/>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Organic &amp; </a:t>
            </a:r>
            <a:r>
              <a:rPr lang="en-US" sz="1600" dirty="0" err="1" smtClean="0"/>
              <a:t>Biomolecular</a:t>
            </a:r>
            <a:r>
              <a:rPr lang="en-US" sz="1600" dirty="0" smtClean="0"/>
              <a:t> Chemistry</a:t>
            </a:r>
            <a:endParaRPr lang="en-US" sz="1600" dirty="0"/>
          </a:p>
        </p:txBody>
      </p:sp>
      <p:sp>
        <p:nvSpPr>
          <p:cNvPr id="18" name="Rectangle 17"/>
          <p:cNvSpPr/>
          <p:nvPr/>
        </p:nvSpPr>
        <p:spPr>
          <a:xfrm>
            <a:off x="922863" y="3206333"/>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Polymer Chemistry</a:t>
            </a:r>
            <a:endParaRPr lang="en-US" sz="1600" dirty="0"/>
          </a:p>
        </p:txBody>
      </p:sp>
      <p:sp>
        <p:nvSpPr>
          <p:cNvPr id="19" name="Rectangle 18"/>
          <p:cNvSpPr/>
          <p:nvPr/>
        </p:nvSpPr>
        <p:spPr>
          <a:xfrm>
            <a:off x="922863" y="3547569"/>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Analytical Chemistry</a:t>
            </a:r>
            <a:endParaRPr lang="en-US" sz="1600" dirty="0"/>
          </a:p>
        </p:txBody>
      </p:sp>
      <p:sp>
        <p:nvSpPr>
          <p:cNvPr id="20" name="Rectangle 19"/>
          <p:cNvSpPr/>
          <p:nvPr/>
        </p:nvSpPr>
        <p:spPr>
          <a:xfrm>
            <a:off x="922863" y="3892160"/>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Chemistry &amp; the Environment</a:t>
            </a:r>
            <a:endParaRPr lang="en-US" sz="1600" dirty="0"/>
          </a:p>
        </p:txBody>
      </p:sp>
      <p:sp>
        <p:nvSpPr>
          <p:cNvPr id="21" name="Rectangle 20"/>
          <p:cNvSpPr/>
          <p:nvPr/>
        </p:nvSpPr>
        <p:spPr>
          <a:xfrm>
            <a:off x="922857" y="4233390"/>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Chemistry &amp; Human Health</a:t>
            </a:r>
            <a:endParaRPr lang="en-US" sz="1600" dirty="0"/>
          </a:p>
        </p:txBody>
      </p:sp>
      <p:sp>
        <p:nvSpPr>
          <p:cNvPr id="22" name="Rectangle 21"/>
          <p:cNvSpPr/>
          <p:nvPr/>
        </p:nvSpPr>
        <p:spPr>
          <a:xfrm>
            <a:off x="922857" y="4569514"/>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Chemical Nomenclature &amp; Structure Representation</a:t>
            </a:r>
            <a:endParaRPr lang="en-US" sz="1600" dirty="0"/>
          </a:p>
        </p:txBody>
      </p:sp>
      <p:sp>
        <p:nvSpPr>
          <p:cNvPr id="23" name="Rectangle 22"/>
          <p:cNvSpPr/>
          <p:nvPr/>
        </p:nvSpPr>
        <p:spPr>
          <a:xfrm>
            <a:off x="922867" y="4910703"/>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Committee on Chemistry and Industry (COCI)</a:t>
            </a:r>
            <a:endParaRPr lang="en-US" sz="1600" dirty="0"/>
          </a:p>
        </p:txBody>
      </p:sp>
      <p:sp>
        <p:nvSpPr>
          <p:cNvPr id="24" name="Rectangle 23"/>
          <p:cNvSpPr/>
          <p:nvPr/>
        </p:nvSpPr>
        <p:spPr>
          <a:xfrm>
            <a:off x="922867" y="5255294"/>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Committee on Chemistry Education (CCE)</a:t>
            </a:r>
            <a:endParaRPr lang="en-US" sz="1600" dirty="0"/>
          </a:p>
        </p:txBody>
      </p:sp>
      <p:sp>
        <p:nvSpPr>
          <p:cNvPr id="25" name="Rectangle 24"/>
          <p:cNvSpPr/>
          <p:nvPr/>
        </p:nvSpPr>
        <p:spPr>
          <a:xfrm>
            <a:off x="922861" y="5596524"/>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CHEMRAWN Committee</a:t>
            </a:r>
            <a:endParaRPr lang="en-US" sz="1600" dirty="0"/>
          </a:p>
        </p:txBody>
      </p:sp>
      <p:sp>
        <p:nvSpPr>
          <p:cNvPr id="26" name="Rectangle 25"/>
          <p:cNvSpPr/>
          <p:nvPr/>
        </p:nvSpPr>
        <p:spPr>
          <a:xfrm>
            <a:off x="922861" y="5932648"/>
            <a:ext cx="8229600" cy="2743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Committee on Publications and </a:t>
            </a:r>
            <a:r>
              <a:rPr lang="en-US" sz="1600" dirty="0" err="1" smtClean="0"/>
              <a:t>Cheminformatics</a:t>
            </a:r>
            <a:r>
              <a:rPr lang="en-US" sz="1600" dirty="0" smtClean="0"/>
              <a:t> Data Standards (CPCDS)</a:t>
            </a:r>
            <a:endParaRPr lang="en-US" sz="1600" dirty="0"/>
          </a:p>
        </p:txBody>
      </p:sp>
      <p:sp>
        <p:nvSpPr>
          <p:cNvPr id="27" name="Rectangle 26"/>
          <p:cNvSpPr/>
          <p:nvPr/>
        </p:nvSpPr>
        <p:spPr>
          <a:xfrm>
            <a:off x="922867" y="6282322"/>
            <a:ext cx="8229600" cy="2743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74320" tIns="0" bIns="0" rtlCol="0" anchor="t" anchorCtr="0"/>
          <a:lstStyle/>
          <a:p>
            <a:r>
              <a:rPr lang="en-US" sz="1600" dirty="0" smtClean="0"/>
              <a:t>Interdivisional Committee on Terminology, Nomenclature and Standards (ICTNS)</a:t>
            </a:r>
            <a:endParaRPr lang="en-US" sz="1600" dirty="0"/>
          </a:p>
        </p:txBody>
      </p:sp>
    </p:spTree>
    <p:extLst>
      <p:ext uri="{BB962C8B-B14F-4D97-AF65-F5344CB8AC3E}">
        <p14:creationId xmlns:p14="http://schemas.microsoft.com/office/powerpoint/2010/main" val="16131352"/>
      </p:ext>
    </p:extLst>
  </p:cSld>
  <p:clrMapOvr>
    <a:masterClrMapping/>
  </p:clrMapOvr>
  <p:transition advClick="0" advTm="30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5667" y="1718733"/>
            <a:ext cx="8229600" cy="4703243"/>
          </a:xfrm>
        </p:spPr>
        <p:txBody>
          <a:bodyPr/>
          <a:lstStyle/>
          <a:p>
            <a:pPr>
              <a:buClr>
                <a:schemeClr val="accent5"/>
              </a:buClr>
            </a:pPr>
            <a:r>
              <a:rPr lang="en-US" dirty="0" smtClean="0"/>
              <a:t>Development of the Language of Chemistry</a:t>
            </a:r>
          </a:p>
          <a:p>
            <a:pPr lvl="1">
              <a:buClr>
                <a:schemeClr val="accent5"/>
              </a:buClr>
            </a:pPr>
            <a:r>
              <a:rPr lang="en-US" dirty="0" smtClean="0"/>
              <a:t>Nomenclature, Symbols, Terminology</a:t>
            </a:r>
          </a:p>
          <a:p>
            <a:pPr>
              <a:buClr>
                <a:schemeClr val="accent5"/>
              </a:buClr>
            </a:pPr>
            <a:r>
              <a:rPr lang="en-US" dirty="0" smtClean="0"/>
              <a:t>Standardization of Chemistry Methods</a:t>
            </a:r>
          </a:p>
          <a:p>
            <a:pPr lvl="1">
              <a:buClr>
                <a:schemeClr val="accent5"/>
              </a:buClr>
            </a:pPr>
            <a:r>
              <a:rPr lang="en-US" dirty="0" smtClean="0"/>
              <a:t>Data Presentation</a:t>
            </a:r>
          </a:p>
          <a:p>
            <a:pPr lvl="1">
              <a:buClr>
                <a:schemeClr val="accent5"/>
              </a:buClr>
            </a:pPr>
            <a:r>
              <a:rPr lang="en-US" dirty="0" smtClean="0"/>
              <a:t>Study of Analytical Methods</a:t>
            </a:r>
          </a:p>
          <a:p>
            <a:pPr>
              <a:buClr>
                <a:schemeClr val="accent5"/>
              </a:buClr>
            </a:pPr>
            <a:r>
              <a:rPr lang="en-US" dirty="0" smtClean="0"/>
              <a:t>Critical Evaluation of </a:t>
            </a:r>
            <a:r>
              <a:rPr lang="en-US" dirty="0" err="1" smtClean="0"/>
              <a:t>Physico</a:t>
            </a:r>
            <a:r>
              <a:rPr lang="en-US" dirty="0" smtClean="0"/>
              <a:t>-Chemical Data</a:t>
            </a:r>
          </a:p>
          <a:p>
            <a:pPr lvl="1">
              <a:buClr>
                <a:schemeClr val="accent5"/>
              </a:buClr>
            </a:pPr>
            <a:r>
              <a:rPr lang="en-US" dirty="0" smtClean="0"/>
              <a:t>Atomic Weights</a:t>
            </a:r>
          </a:p>
          <a:p>
            <a:pPr lvl="1">
              <a:buClr>
                <a:schemeClr val="accent5"/>
              </a:buClr>
            </a:pPr>
            <a:r>
              <a:rPr lang="en-US" dirty="0" smtClean="0"/>
              <a:t>Thermodynamic Data</a:t>
            </a:r>
          </a:p>
          <a:p>
            <a:pPr lvl="1">
              <a:buClr>
                <a:schemeClr val="accent5"/>
              </a:buClr>
            </a:pPr>
            <a:r>
              <a:rPr lang="en-US" dirty="0" smtClean="0"/>
              <a:t>Kinetic Data</a:t>
            </a:r>
            <a:endParaRPr lang="en-US" dirty="0"/>
          </a:p>
        </p:txBody>
      </p:sp>
      <p:sp>
        <p:nvSpPr>
          <p:cNvPr id="3" name="Title 2"/>
          <p:cNvSpPr>
            <a:spLocks noGrp="1"/>
          </p:cNvSpPr>
          <p:nvPr>
            <p:ph type="title"/>
          </p:nvPr>
        </p:nvSpPr>
        <p:spPr/>
        <p:txBody>
          <a:bodyPr/>
          <a:lstStyle/>
          <a:p>
            <a:r>
              <a:rPr lang="en-US" sz="4000" dirty="0" smtClean="0"/>
              <a:t>Primary IUPAC Activities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465" y="2192909"/>
            <a:ext cx="2164019" cy="2599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7900987"/>
      </p:ext>
    </p:extLst>
  </p:cSld>
  <p:clrMapOvr>
    <a:masterClrMapping/>
  </p:clrMapOvr>
  <p:transition advClick="0" advTm="30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18067" y="1642511"/>
            <a:ext cx="7933266" cy="5190078"/>
          </a:xfrm>
        </p:spPr>
        <p:txBody>
          <a:bodyPr/>
          <a:lstStyle/>
          <a:p>
            <a:pPr marL="342900" indent="-342900">
              <a:buFont typeface="Arial" panose="020B0604020202020204" pitchFamily="34" charset="0"/>
              <a:buChar char="•"/>
            </a:pPr>
            <a:r>
              <a:rPr lang="en-US" dirty="0" smtClean="0"/>
              <a:t>Data Exchange Standards for Computers and Instruments</a:t>
            </a:r>
          </a:p>
          <a:p>
            <a:pPr marL="342900" indent="-342900">
              <a:buFont typeface="Arial" panose="020B0604020202020204" pitchFamily="34" charset="0"/>
              <a:buChar char="•"/>
            </a:pPr>
            <a:r>
              <a:rPr lang="en-US" dirty="0" smtClean="0"/>
              <a:t>Endorsement of International Conferences</a:t>
            </a:r>
          </a:p>
          <a:p>
            <a:pPr lvl="1">
              <a:buFont typeface="Arial" panose="020B0604020202020204" pitchFamily="34" charset="0"/>
              <a:buChar char="•"/>
            </a:pPr>
            <a:r>
              <a:rPr lang="en-US" dirty="0" smtClean="0"/>
              <a:t>Biennial IUPAC Congress</a:t>
            </a:r>
          </a:p>
          <a:p>
            <a:pPr marL="1165860" lvl="2" indent="-342900">
              <a:buFont typeface="Arial" panose="020B0604020202020204" pitchFamily="34" charset="0"/>
              <a:buChar char="•"/>
            </a:pPr>
            <a:r>
              <a:rPr lang="en-US" dirty="0" smtClean="0">
                <a:solidFill>
                  <a:schemeClr val="tx1"/>
                </a:solidFill>
              </a:rPr>
              <a:t>San Juan, Puerto Rico (2011), Istanbul, Turkey (2013), Busan, Korea (2015), </a:t>
            </a:r>
            <a:r>
              <a:rPr lang="en-US" b="1" dirty="0" smtClean="0"/>
              <a:t>Sao Paulo, Brazil (2017), </a:t>
            </a:r>
            <a:r>
              <a:rPr lang="en-US" dirty="0" smtClean="0"/>
              <a:t>Paris, France (2019)</a:t>
            </a:r>
          </a:p>
          <a:p>
            <a:pPr lvl="1">
              <a:buFont typeface="Arial" panose="020B0604020202020204" pitchFamily="34" charset="0"/>
              <a:buChar char="•"/>
            </a:pPr>
            <a:r>
              <a:rPr lang="en-US" dirty="0" smtClean="0"/>
              <a:t>More than 30 Specialized Symposia each Year</a:t>
            </a:r>
          </a:p>
          <a:p>
            <a:pPr marL="342900" indent="-342900">
              <a:buFont typeface="Arial" panose="020B0604020202020204" pitchFamily="34" charset="0"/>
              <a:buChar char="•"/>
            </a:pPr>
            <a:r>
              <a:rPr lang="en-US" dirty="0" smtClean="0"/>
              <a:t>Chemistry Education</a:t>
            </a:r>
            <a:endParaRPr lang="en-US" dirty="0"/>
          </a:p>
          <a:p>
            <a:pPr marL="342900" indent="-342900">
              <a:buFont typeface="Arial" panose="020B0604020202020204" pitchFamily="34" charset="0"/>
              <a:buChar char="•"/>
            </a:pPr>
            <a:r>
              <a:rPr lang="en-US" dirty="0" smtClean="0"/>
              <a:t>Industrial Safety and Environmental Programs</a:t>
            </a:r>
          </a:p>
          <a:p>
            <a:pPr marL="342900" indent="-342900">
              <a:buFont typeface="Arial" panose="020B0604020202020204" pitchFamily="34" charset="0"/>
              <a:buChar char="•"/>
            </a:pPr>
            <a:r>
              <a:rPr lang="en-US" dirty="0" smtClean="0"/>
              <a:t>CHEMRAWN Conferences addressing Chemistry and World Needs</a:t>
            </a:r>
          </a:p>
          <a:p>
            <a:endParaRPr lang="en-US" dirty="0"/>
          </a:p>
        </p:txBody>
      </p:sp>
      <p:sp>
        <p:nvSpPr>
          <p:cNvPr id="3" name="Title 2"/>
          <p:cNvSpPr>
            <a:spLocks noGrp="1"/>
          </p:cNvSpPr>
          <p:nvPr>
            <p:ph type="title"/>
          </p:nvPr>
        </p:nvSpPr>
        <p:spPr>
          <a:xfrm>
            <a:off x="465667" y="685800"/>
            <a:ext cx="8229600" cy="694267"/>
          </a:xfrm>
        </p:spPr>
        <p:txBody>
          <a:bodyPr/>
          <a:lstStyle/>
          <a:p>
            <a:r>
              <a:rPr lang="en-US" dirty="0" smtClean="0"/>
              <a:t>Primary IUPAC Activities (Cont.)</a:t>
            </a:r>
            <a:endParaRPr lang="en-US" dirty="0"/>
          </a:p>
        </p:txBody>
      </p:sp>
    </p:spTree>
    <p:extLst>
      <p:ext uri="{BB962C8B-B14F-4D97-AF65-F5344CB8AC3E}">
        <p14:creationId xmlns:p14="http://schemas.microsoft.com/office/powerpoint/2010/main" val="1425045986"/>
      </p:ext>
    </p:extLst>
  </p:cSld>
  <p:clrMapOvr>
    <a:masterClrMapping/>
  </p:clrMapOvr>
  <p:transition advClick="0" advTm="30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4542" y="1383242"/>
            <a:ext cx="8535458" cy="5046133"/>
          </a:xfrm>
        </p:spPr>
        <p:txBody>
          <a:bodyPr/>
          <a:lstStyle/>
          <a:p>
            <a:r>
              <a:rPr lang="en-US" sz="2000" b="1" dirty="0" smtClean="0"/>
              <a:t>Anyone</a:t>
            </a:r>
            <a:r>
              <a:rPr lang="en-US" sz="2000" dirty="0" smtClean="0"/>
              <a:t> with a good idea can submit a project proposal.</a:t>
            </a:r>
          </a:p>
          <a:p>
            <a:r>
              <a:rPr lang="en-US" sz="2000" dirty="0" smtClean="0"/>
              <a:t>IUPAC project funding is to facilitate the work of volunteers</a:t>
            </a:r>
          </a:p>
          <a:p>
            <a:pPr lvl="1"/>
            <a:r>
              <a:rPr lang="en-US" sz="2000" dirty="0" smtClean="0"/>
              <a:t>Highly leveraged (total IUPAC annual budget only $1.25 M</a:t>
            </a:r>
          </a:p>
          <a:p>
            <a:r>
              <a:rPr lang="en-US" sz="2000" dirty="0" smtClean="0"/>
              <a:t>We have and accept funding in support of this work but retain scientific responsibility e.g.:</a:t>
            </a:r>
          </a:p>
          <a:p>
            <a:pPr lvl="1"/>
            <a:r>
              <a:rPr lang="en-US" sz="2000" dirty="0" smtClean="0"/>
              <a:t>IUPAC-Solvay Prize for Young Chemists</a:t>
            </a:r>
          </a:p>
          <a:p>
            <a:pPr lvl="1"/>
            <a:r>
              <a:rPr lang="en-US" sz="2000" dirty="0" err="1" smtClean="0"/>
              <a:t>PhosAgro</a:t>
            </a:r>
            <a:r>
              <a:rPr lang="en-US" sz="2000" dirty="0" smtClean="0"/>
              <a:t> Green Chemistry awards (UNESCO)</a:t>
            </a:r>
          </a:p>
          <a:p>
            <a:pPr lvl="1"/>
            <a:r>
              <a:rPr lang="en-US" sz="2000" dirty="0" smtClean="0"/>
              <a:t>Safety Training Program</a:t>
            </a:r>
          </a:p>
          <a:p>
            <a:pPr lvl="1"/>
            <a:r>
              <a:rPr lang="en-US" sz="2000" dirty="0" smtClean="0"/>
              <a:t>International Year of Chemistry 2011</a:t>
            </a:r>
          </a:p>
          <a:p>
            <a:pPr lvl="1"/>
            <a:r>
              <a:rPr lang="en-US" sz="2000" dirty="0" smtClean="0"/>
              <a:t>IUPAC Centenary 2019</a:t>
            </a:r>
          </a:p>
          <a:p>
            <a:endParaRPr lang="en-US" sz="1800" b="1" dirty="0" smtClean="0">
              <a:solidFill>
                <a:schemeClr val="accent1"/>
              </a:solidFill>
            </a:endParaRPr>
          </a:p>
          <a:p>
            <a:endParaRPr lang="en-US" sz="1800" b="1" dirty="0">
              <a:solidFill>
                <a:schemeClr val="accent1"/>
              </a:solidFill>
            </a:endParaRPr>
          </a:p>
        </p:txBody>
      </p:sp>
      <p:sp>
        <p:nvSpPr>
          <p:cNvPr id="3" name="Title 2"/>
          <p:cNvSpPr>
            <a:spLocks noGrp="1"/>
          </p:cNvSpPr>
          <p:nvPr>
            <p:ph type="title"/>
          </p:nvPr>
        </p:nvSpPr>
        <p:spPr>
          <a:xfrm>
            <a:off x="465667" y="685800"/>
            <a:ext cx="8229600" cy="806450"/>
          </a:xfrm>
        </p:spPr>
        <p:txBody>
          <a:bodyPr/>
          <a:lstStyle/>
          <a:p>
            <a:r>
              <a:rPr lang="en-US" dirty="0" smtClean="0"/>
              <a:t>IUPAC operates a Project system</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3809926"/>
            <a:ext cx="3136900" cy="2089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184716"/>
      </p:ext>
    </p:extLst>
  </p:cSld>
  <p:clrMapOvr>
    <a:masterClrMapping/>
  </p:clrMapOvr>
  <p:transition advClick="0" advTm="3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Date Placeholder 2"/>
          <p:cNvSpPr>
            <a:spLocks noGrp="1"/>
          </p:cNvSpPr>
          <p:nvPr>
            <p:ph type="dt" sz="half" idx="10"/>
          </p:nvPr>
        </p:nvSpPr>
        <p:spPr/>
        <p:txBody>
          <a:bodyPr/>
          <a:lstStyle/>
          <a:p>
            <a:pPr defTabSz="914400"/>
            <a:fld id="{8ACDCA61-D15B-364E-B35C-C9341E2BF5F1}" type="datetime1">
              <a:rPr lang="en-US" kern="0" smtClean="0"/>
              <a:pPr defTabSz="914400"/>
              <a:t>06-Sep-16</a:t>
            </a:fld>
            <a:endParaRPr lang="en-US" kern="0" dirty="0" smtClean="0"/>
          </a:p>
        </p:txBody>
      </p:sp>
      <p:sp>
        <p:nvSpPr>
          <p:cNvPr id="4" name="Footer Placeholder 3"/>
          <p:cNvSpPr>
            <a:spLocks noGrp="1"/>
          </p:cNvSpPr>
          <p:nvPr>
            <p:ph type="ftr" sz="quarter" idx="11"/>
          </p:nvPr>
        </p:nvSpPr>
        <p:spPr/>
        <p:txBody>
          <a:bodyPr/>
          <a:lstStyle/>
          <a:p>
            <a:pPr defTabSz="914400"/>
            <a:r>
              <a:rPr lang="en-US" kern="0" dirty="0" smtClean="0"/>
              <a:t>L. M. Soby, Executive Director for External Use</a:t>
            </a:r>
          </a:p>
        </p:txBody>
      </p:sp>
      <p:sp>
        <p:nvSpPr>
          <p:cNvPr id="5" name="Text Placeholder 4"/>
          <p:cNvSpPr>
            <a:spLocks noGrp="1"/>
          </p:cNvSpPr>
          <p:nvPr>
            <p:ph type="body" sz="quarter" idx="12"/>
          </p:nvPr>
        </p:nvSpPr>
        <p:spPr/>
        <p:txBody>
          <a:bodyPr/>
          <a:lstStyle/>
          <a:p>
            <a:r>
              <a:rPr lang="en-US" dirty="0" smtClean="0"/>
              <a:t>IUPAC Presentation</a:t>
            </a:r>
          </a:p>
          <a:p>
            <a:r>
              <a:rPr lang="en-US" dirty="0" smtClean="0"/>
              <a:t>23 August 2016</a:t>
            </a:r>
            <a:endParaRPr lang="en-US" dirty="0"/>
          </a:p>
        </p:txBody>
      </p:sp>
    </p:spTree>
    <p:extLst>
      <p:ext uri="{BB962C8B-B14F-4D97-AF65-F5344CB8AC3E}">
        <p14:creationId xmlns:p14="http://schemas.microsoft.com/office/powerpoint/2010/main" val="3789783000"/>
      </p:ext>
    </p:extLst>
  </p:cSld>
  <p:clrMapOvr>
    <a:masterClrMapping/>
  </p:clrMapOvr>
  <p:transition advClick="0" advTm="30000">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5667" y="1684867"/>
            <a:ext cx="8229600" cy="4737109"/>
          </a:xfrm>
        </p:spPr>
        <p:txBody>
          <a:bodyPr/>
          <a:lstStyle/>
          <a:p>
            <a:r>
              <a:rPr lang="en-US" dirty="0" smtClean="0"/>
              <a:t>IUPAC projects address issues of significance to the general chemistry community:</a:t>
            </a:r>
          </a:p>
          <a:p>
            <a:pPr lvl="1"/>
            <a:r>
              <a:rPr lang="en-US" dirty="0" smtClean="0"/>
              <a:t>Nomenclature, terminology, and symbols</a:t>
            </a:r>
          </a:p>
          <a:p>
            <a:pPr lvl="1"/>
            <a:r>
              <a:rPr lang="en-US" dirty="0" smtClean="0"/>
              <a:t>Validated and compiled data</a:t>
            </a:r>
          </a:p>
          <a:p>
            <a:pPr lvl="1"/>
            <a:r>
              <a:rPr lang="en-US" dirty="0" smtClean="0"/>
              <a:t>Standard methods and procedures</a:t>
            </a:r>
          </a:p>
          <a:p>
            <a:pPr lvl="1"/>
            <a:r>
              <a:rPr lang="en-US" dirty="0" smtClean="0"/>
              <a:t>Education and public understanding of chemistry</a:t>
            </a:r>
          </a:p>
          <a:p>
            <a:pPr lvl="1"/>
            <a:r>
              <a:rPr lang="en-US" dirty="0" smtClean="0"/>
              <a:t>Any subject that requires development of consensus among chemists worldwide</a:t>
            </a:r>
          </a:p>
          <a:p>
            <a:pPr algn="ctr"/>
            <a:r>
              <a:rPr lang="en-US" b="1" dirty="0" smtClean="0">
                <a:solidFill>
                  <a:srgbClr val="0070C0"/>
                </a:solidFill>
              </a:rPr>
              <a:t>More information: www.iupac.org/projects</a:t>
            </a:r>
            <a:endParaRPr lang="en-US" b="1" dirty="0">
              <a:solidFill>
                <a:srgbClr val="0070C0"/>
              </a:solidFill>
            </a:endParaRPr>
          </a:p>
        </p:txBody>
      </p:sp>
      <p:sp>
        <p:nvSpPr>
          <p:cNvPr id="3" name="Title 2"/>
          <p:cNvSpPr>
            <a:spLocks noGrp="1"/>
          </p:cNvSpPr>
          <p:nvPr>
            <p:ph type="title"/>
          </p:nvPr>
        </p:nvSpPr>
        <p:spPr/>
        <p:txBody>
          <a:bodyPr/>
          <a:lstStyle/>
          <a:p>
            <a:r>
              <a:rPr lang="en-US" dirty="0" smtClean="0"/>
              <a:t>Proposals for Projects</a:t>
            </a:r>
            <a:endParaRPr lang="en-US" dirty="0"/>
          </a:p>
        </p:txBody>
      </p:sp>
    </p:spTree>
    <p:extLst>
      <p:ext uri="{BB962C8B-B14F-4D97-AF65-F5344CB8AC3E}">
        <p14:creationId xmlns:p14="http://schemas.microsoft.com/office/powerpoint/2010/main" val="106247319"/>
      </p:ext>
    </p:extLst>
  </p:cSld>
  <p:clrMapOvr>
    <a:masterClrMapping/>
  </p:clrMapOvr>
  <p:transition advClick="0" advTm="30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4655"/>
            <a:ext cx="8229600" cy="1143000"/>
          </a:xfrm>
        </p:spPr>
        <p:txBody>
          <a:bodyPr>
            <a:noAutofit/>
          </a:bodyPr>
          <a:lstStyle/>
          <a:p>
            <a:r>
              <a:rPr lang="en-US" sz="3600" dirty="0" smtClean="0">
                <a:latin typeface="Corbel" panose="020B0503020204020204" pitchFamily="34" charset="0"/>
              </a:rPr>
              <a:t>Results-</a:t>
            </a:r>
            <a:br>
              <a:rPr lang="en-US" sz="3600" dirty="0" smtClean="0">
                <a:latin typeface="Corbel" panose="020B0503020204020204" pitchFamily="34" charset="0"/>
              </a:rPr>
            </a:br>
            <a:r>
              <a:rPr lang="en-US" sz="3600" dirty="0" smtClean="0">
                <a:latin typeface="Corbel" panose="020B0503020204020204" pitchFamily="34" charset="0"/>
              </a:rPr>
              <a:t> IUPAC’s Publications</a:t>
            </a:r>
            <a:endParaRPr lang="en-US" sz="3600" dirty="0">
              <a:latin typeface="Corbel" panose="020B0503020204020204" pitchFamily="34" charset="0"/>
            </a:endParaRPr>
          </a:p>
        </p:txBody>
      </p:sp>
      <p:pic>
        <p:nvPicPr>
          <p:cNvPr id="4" name="Picture 3" descr="Screen Shot 2015-07-31 at 15.48.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62" y="1955120"/>
            <a:ext cx="1684809" cy="2389802"/>
          </a:xfrm>
          <a:prstGeom prst="rect">
            <a:avLst/>
          </a:prstGeom>
          <a:effectLst>
            <a:outerShdw blurRad="50800" dist="38100" dir="2700000" algn="tl" rotWithShape="0">
              <a:prstClr val="black">
                <a:alpha val="40000"/>
              </a:prstClr>
            </a:outerShdw>
          </a:effectLst>
        </p:spPr>
      </p:pic>
      <p:pic>
        <p:nvPicPr>
          <p:cNvPr id="5" name="Picture 4" descr="Screen Shot 2015-07-31 at 15.58.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727" y="1955120"/>
            <a:ext cx="1728219" cy="2454071"/>
          </a:xfrm>
          <a:prstGeom prst="rect">
            <a:avLst/>
          </a:prstGeom>
          <a:effectLst>
            <a:outerShdw blurRad="50800" dist="38100" dir="2700000" algn="tl" rotWithShape="0">
              <a:prstClr val="black">
                <a:alpha val="40000"/>
              </a:prstClr>
            </a:outerShdw>
          </a:effectLst>
        </p:spPr>
      </p:pic>
      <p:pic>
        <p:nvPicPr>
          <p:cNvPr id="6" name="Picture 5" descr="Screen Shot 2015-07-31 at 17.33.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596" y="3437210"/>
            <a:ext cx="1714963" cy="2498341"/>
          </a:xfrm>
          <a:prstGeom prst="rect">
            <a:avLst/>
          </a:prstGeom>
          <a:effectLst>
            <a:outerShdw blurRad="50800" dist="38100" dir="2700000" algn="tl" rotWithShape="0">
              <a:prstClr val="black">
                <a:alpha val="40000"/>
              </a:prstClr>
            </a:outerShdw>
          </a:effectLst>
        </p:spPr>
      </p:pic>
      <p:pic>
        <p:nvPicPr>
          <p:cNvPr id="3" name="Picture 2" descr="Screen Shot 2015-08-02 at 12.09.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962" y="3437210"/>
            <a:ext cx="1799258" cy="2558945"/>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375596" y="1981827"/>
            <a:ext cx="4770131" cy="1200329"/>
          </a:xfrm>
          <a:prstGeom prst="rect">
            <a:avLst/>
          </a:prstGeom>
          <a:noFill/>
        </p:spPr>
        <p:txBody>
          <a:bodyPr wrap="square" rtlCol="0">
            <a:spAutoFit/>
          </a:bodyPr>
          <a:lstStyle/>
          <a:p>
            <a:pPr marL="285750" indent="-285750">
              <a:buFont typeface="Arial"/>
              <a:buChar char="•"/>
            </a:pPr>
            <a:r>
              <a:rPr lang="en-US" i="1" dirty="0" smtClean="0">
                <a:solidFill>
                  <a:prstClr val="black"/>
                </a:solidFill>
              </a:rPr>
              <a:t>Pure and Applied Chemistry (PAC)</a:t>
            </a:r>
          </a:p>
          <a:p>
            <a:pPr marL="285750" indent="-285750">
              <a:buFont typeface="Arial"/>
              <a:buChar char="•"/>
            </a:pPr>
            <a:r>
              <a:rPr lang="en-US" i="1" dirty="0" smtClean="0">
                <a:solidFill>
                  <a:prstClr val="black"/>
                </a:solidFill>
              </a:rPr>
              <a:t>Chemistry International (CI)</a:t>
            </a:r>
          </a:p>
          <a:p>
            <a:pPr marL="285750" indent="-285750">
              <a:buFont typeface="Arial"/>
              <a:buChar char="•"/>
            </a:pPr>
            <a:r>
              <a:rPr lang="en-US" dirty="0" smtClean="0">
                <a:solidFill>
                  <a:prstClr val="black"/>
                </a:solidFill>
              </a:rPr>
              <a:t>IUPAC </a:t>
            </a:r>
            <a:r>
              <a:rPr lang="en-US" dirty="0" smtClean="0">
                <a:solidFill>
                  <a:prstClr val="black"/>
                </a:solidFill>
              </a:rPr>
              <a:t>Standards Online (2016)</a:t>
            </a:r>
            <a:endParaRPr lang="en-US" dirty="0" smtClean="0">
              <a:solidFill>
                <a:prstClr val="black"/>
              </a:solidFill>
            </a:endParaRPr>
          </a:p>
          <a:p>
            <a:pPr marL="285750" indent="-285750">
              <a:buFont typeface="Arial"/>
              <a:buChar char="•"/>
            </a:pPr>
            <a:r>
              <a:rPr lang="en-US" dirty="0" smtClean="0">
                <a:solidFill>
                  <a:prstClr val="black"/>
                </a:solidFill>
              </a:rPr>
              <a:t>Responsible Care Manual</a:t>
            </a:r>
            <a:endParaRPr lang="en-US" dirty="0">
              <a:solidFill>
                <a:prstClr val="black"/>
              </a:solidFill>
            </a:endParaRPr>
          </a:p>
        </p:txBody>
      </p:sp>
    </p:spTree>
    <p:extLst>
      <p:ext uri="{BB962C8B-B14F-4D97-AF65-F5344CB8AC3E}">
        <p14:creationId xmlns:p14="http://schemas.microsoft.com/office/powerpoint/2010/main" val="6466720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5667" y="653143"/>
            <a:ext cx="8229600" cy="1676400"/>
          </a:xfrm>
        </p:spPr>
        <p:txBody>
          <a:bodyPr>
            <a:normAutofit/>
          </a:bodyPr>
          <a:lstStyle/>
          <a:p>
            <a:r>
              <a:rPr lang="en-US" b="0" dirty="0" smtClean="0"/>
              <a:t>Results-</a:t>
            </a:r>
            <a:br>
              <a:rPr lang="en-US" b="0" dirty="0" smtClean="0"/>
            </a:br>
            <a:r>
              <a:rPr lang="en-US" b="0" dirty="0" smtClean="0"/>
              <a:t>IUPAC’s Color Books</a:t>
            </a:r>
            <a:endParaRPr lang="en-US" b="0" dirty="0"/>
          </a:p>
        </p:txBody>
      </p:sp>
      <p:graphicFrame>
        <p:nvGraphicFramePr>
          <p:cNvPr id="28" name="Table 27"/>
          <p:cNvGraphicFramePr>
            <a:graphicFrameLocks noGrp="1"/>
          </p:cNvGraphicFramePr>
          <p:nvPr>
            <p:extLst>
              <p:ext uri="{D42A27DB-BD31-4B8C-83A1-F6EECF244321}">
                <p14:modId xmlns:p14="http://schemas.microsoft.com/office/powerpoint/2010/main" val="4262573508"/>
              </p:ext>
            </p:extLst>
          </p:nvPr>
        </p:nvGraphicFramePr>
        <p:xfrm>
          <a:off x="824912" y="2806842"/>
          <a:ext cx="7815193" cy="3505200"/>
        </p:xfrm>
        <a:graphic>
          <a:graphicData uri="http://schemas.openxmlformats.org/drawingml/2006/table">
            <a:tbl>
              <a:tblPr bandRow="1">
                <a:effectLst>
                  <a:outerShdw blurRad="63500" sx="102000" sy="102000" algn="ctr" rotWithShape="0">
                    <a:prstClr val="black">
                      <a:alpha val="40000"/>
                    </a:prstClr>
                  </a:outerShdw>
                </a:effectLst>
                <a:tableStyleId>{775DCB02-9BB8-47FD-8907-85C794F793BA}</a:tableStyleId>
              </a:tblPr>
              <a:tblGrid>
                <a:gridCol w="5477806"/>
                <a:gridCol w="2337387"/>
              </a:tblGrid>
              <a:tr h="370840">
                <a:tc>
                  <a:txBody>
                    <a:bodyPr/>
                    <a:lstStyle/>
                    <a:p>
                      <a:r>
                        <a:rPr lang="en-US" dirty="0" smtClean="0"/>
                        <a:t>Chemical Terminology</a:t>
                      </a:r>
                      <a:endParaRPr lang="en-US" dirty="0">
                        <a:solidFill>
                          <a:schemeClr val="tx1"/>
                        </a:solidFill>
                      </a:endParaRPr>
                    </a:p>
                  </a:txBody>
                  <a:tcPr>
                    <a:solidFill>
                      <a:srgbClr val="FFC000">
                        <a:alpha val="40000"/>
                      </a:srgbClr>
                    </a:solidFill>
                  </a:tcPr>
                </a:tc>
                <a:tc>
                  <a:txBody>
                    <a:bodyPr/>
                    <a:lstStyle/>
                    <a:p>
                      <a:r>
                        <a:rPr lang="en-US" dirty="0" smtClean="0"/>
                        <a:t>Gold Book</a:t>
                      </a:r>
                      <a:endParaRPr lang="en-US" dirty="0">
                        <a:solidFill>
                          <a:schemeClr val="tx1"/>
                        </a:solidFill>
                      </a:endParaRPr>
                    </a:p>
                  </a:txBody>
                  <a:tcPr>
                    <a:solidFill>
                      <a:srgbClr val="FFC000">
                        <a:alpha val="40000"/>
                      </a:srgbClr>
                    </a:solidFill>
                  </a:tcPr>
                </a:tc>
              </a:tr>
              <a:tr h="370840">
                <a:tc>
                  <a:txBody>
                    <a:bodyPr/>
                    <a:lstStyle/>
                    <a:p>
                      <a:r>
                        <a:rPr lang="en-US" dirty="0" smtClean="0"/>
                        <a:t>Quantities</a:t>
                      </a:r>
                      <a:r>
                        <a:rPr lang="en-US" baseline="0" dirty="0" smtClean="0"/>
                        <a:t> Units and Symbols in Physical Chemistry</a:t>
                      </a:r>
                      <a:endParaRPr lang="en-US" dirty="0">
                        <a:solidFill>
                          <a:schemeClr val="tx1"/>
                        </a:solidFill>
                      </a:endParaRPr>
                    </a:p>
                  </a:txBody>
                  <a:tcPr>
                    <a:solidFill>
                      <a:srgbClr val="92D050"/>
                    </a:solidFill>
                  </a:tcPr>
                </a:tc>
                <a:tc>
                  <a:txBody>
                    <a:bodyPr/>
                    <a:lstStyle/>
                    <a:p>
                      <a:r>
                        <a:rPr lang="en-US" dirty="0" smtClean="0"/>
                        <a:t>Green Book</a:t>
                      </a:r>
                      <a:endParaRPr lang="en-US" dirty="0">
                        <a:solidFill>
                          <a:schemeClr val="tx1"/>
                        </a:solidFill>
                      </a:endParaRPr>
                    </a:p>
                  </a:txBody>
                  <a:tcPr>
                    <a:solidFill>
                      <a:srgbClr val="92D050"/>
                    </a:solidFill>
                  </a:tcPr>
                </a:tc>
              </a:tr>
              <a:tr h="370840">
                <a:tc>
                  <a:txBody>
                    <a:bodyPr/>
                    <a:lstStyle/>
                    <a:p>
                      <a:r>
                        <a:rPr lang="en-US" dirty="0" smtClean="0"/>
                        <a:t>Nomenclature in Organic Chemistry</a:t>
                      </a:r>
                      <a:endParaRPr lang="en-US" dirty="0">
                        <a:solidFill>
                          <a:schemeClr val="tx1"/>
                        </a:solidFill>
                      </a:endParaRPr>
                    </a:p>
                  </a:txBody>
                  <a:tcPr>
                    <a:solidFill>
                      <a:srgbClr val="0070C0">
                        <a:alpha val="40000"/>
                      </a:srgbClr>
                    </a:solidFill>
                  </a:tcPr>
                </a:tc>
                <a:tc>
                  <a:txBody>
                    <a:bodyPr/>
                    <a:lstStyle/>
                    <a:p>
                      <a:r>
                        <a:rPr lang="en-US" dirty="0" smtClean="0"/>
                        <a:t>Blue Book</a:t>
                      </a:r>
                      <a:endParaRPr lang="en-US" dirty="0">
                        <a:solidFill>
                          <a:schemeClr val="tx1"/>
                        </a:solidFill>
                      </a:endParaRPr>
                    </a:p>
                  </a:txBody>
                  <a:tcPr>
                    <a:solidFill>
                      <a:srgbClr val="0070C0">
                        <a:alpha val="40000"/>
                      </a:srgbClr>
                    </a:solidFill>
                  </a:tcPr>
                </a:tc>
              </a:tr>
              <a:tr h="370840">
                <a:tc>
                  <a:txBody>
                    <a:bodyPr/>
                    <a:lstStyle/>
                    <a:p>
                      <a:r>
                        <a:rPr lang="en-US" dirty="0" smtClean="0"/>
                        <a:t>Compendium of Polymer Terminology and Nomenclature</a:t>
                      </a:r>
                      <a:endParaRPr lang="en-US" dirty="0">
                        <a:solidFill>
                          <a:schemeClr val="tx1"/>
                        </a:solidFill>
                      </a:endParaRPr>
                    </a:p>
                  </a:txBody>
                  <a:tcPr>
                    <a:solidFill>
                      <a:schemeClr val="tx2">
                        <a:lumMod val="40000"/>
                        <a:lumOff val="60000"/>
                      </a:schemeClr>
                    </a:solidFill>
                  </a:tcPr>
                </a:tc>
                <a:tc>
                  <a:txBody>
                    <a:bodyPr/>
                    <a:lstStyle/>
                    <a:p>
                      <a:r>
                        <a:rPr lang="en-US" dirty="0" smtClean="0"/>
                        <a:t>Purple Book</a:t>
                      </a:r>
                      <a:endParaRPr lang="en-US" dirty="0">
                        <a:solidFill>
                          <a:schemeClr val="tx1"/>
                        </a:solidFill>
                      </a:endParaRPr>
                    </a:p>
                  </a:txBody>
                  <a:tcPr>
                    <a:solidFill>
                      <a:schemeClr val="tx2">
                        <a:lumMod val="40000"/>
                        <a:lumOff val="60000"/>
                      </a:schemeClr>
                    </a:solidFill>
                  </a:tcPr>
                </a:tc>
              </a:tr>
              <a:tr h="370840">
                <a:tc>
                  <a:txBody>
                    <a:bodyPr/>
                    <a:lstStyle/>
                    <a:p>
                      <a:r>
                        <a:rPr lang="en-US" dirty="0" smtClean="0"/>
                        <a:t>Analytical Terminology</a:t>
                      </a:r>
                      <a:endParaRPr lang="en-US" dirty="0">
                        <a:solidFill>
                          <a:schemeClr val="tx1"/>
                        </a:solidFill>
                      </a:endParaRPr>
                    </a:p>
                  </a:txBody>
                  <a:tcPr>
                    <a:solidFill>
                      <a:srgbClr val="FF9915">
                        <a:alpha val="40000"/>
                      </a:srgbClr>
                    </a:solidFill>
                  </a:tcPr>
                </a:tc>
                <a:tc>
                  <a:txBody>
                    <a:bodyPr/>
                    <a:lstStyle/>
                    <a:p>
                      <a:r>
                        <a:rPr lang="en-US" dirty="0" smtClean="0"/>
                        <a:t>Orange Book</a:t>
                      </a:r>
                      <a:endParaRPr lang="en-US" dirty="0">
                        <a:solidFill>
                          <a:schemeClr val="tx1"/>
                        </a:solidFill>
                      </a:endParaRPr>
                    </a:p>
                  </a:txBody>
                  <a:tcPr>
                    <a:solidFill>
                      <a:srgbClr val="FF9915">
                        <a:alpha val="40000"/>
                      </a:srgbClr>
                    </a:solidFill>
                  </a:tcPr>
                </a:tc>
              </a:tr>
              <a:tr h="370840">
                <a:tc>
                  <a:txBody>
                    <a:bodyPr/>
                    <a:lstStyle/>
                    <a:p>
                      <a:r>
                        <a:rPr lang="en-US" dirty="0" smtClean="0"/>
                        <a:t>Biochemical Terminology</a:t>
                      </a:r>
                      <a:endParaRPr lang="en-US" dirty="0">
                        <a:solidFill>
                          <a:schemeClr val="tx1"/>
                        </a:solidFill>
                      </a:endParaRPr>
                    </a:p>
                  </a:txBody>
                  <a:tcPr>
                    <a:solidFill>
                      <a:schemeClr val="bg1"/>
                    </a:solidFill>
                  </a:tcPr>
                </a:tc>
                <a:tc>
                  <a:txBody>
                    <a:bodyPr/>
                    <a:lstStyle/>
                    <a:p>
                      <a:r>
                        <a:rPr lang="en-US" dirty="0" smtClean="0"/>
                        <a:t>White Book</a:t>
                      </a:r>
                      <a:endParaRPr lang="en-US" dirty="0">
                        <a:solidFill>
                          <a:schemeClr val="tx1"/>
                        </a:solidFill>
                      </a:endParaRPr>
                    </a:p>
                  </a:txBody>
                  <a:tcPr>
                    <a:solidFill>
                      <a:schemeClr val="bg1"/>
                    </a:solidFill>
                  </a:tcPr>
                </a:tc>
              </a:tr>
              <a:tr h="370840">
                <a:tc>
                  <a:txBody>
                    <a:bodyPr/>
                    <a:lstStyle/>
                    <a:p>
                      <a:r>
                        <a:rPr lang="en-US" dirty="0" smtClean="0"/>
                        <a:t>Nomenclature in Inorganic Chemistry</a:t>
                      </a:r>
                      <a:endParaRPr lang="en-US" dirty="0">
                        <a:solidFill>
                          <a:schemeClr val="tx1"/>
                        </a:solidFill>
                      </a:endParaRPr>
                    </a:p>
                  </a:txBody>
                  <a:tcPr>
                    <a:solidFill>
                      <a:schemeClr val="accent1">
                        <a:alpha val="40000"/>
                      </a:schemeClr>
                    </a:solidFill>
                  </a:tcPr>
                </a:tc>
                <a:tc>
                  <a:txBody>
                    <a:bodyPr/>
                    <a:lstStyle/>
                    <a:p>
                      <a:r>
                        <a:rPr lang="en-US" dirty="0" smtClean="0"/>
                        <a:t>Red Book</a:t>
                      </a:r>
                      <a:endParaRPr lang="en-US" dirty="0">
                        <a:solidFill>
                          <a:schemeClr val="tx1"/>
                        </a:solidFill>
                      </a:endParaRPr>
                    </a:p>
                  </a:txBody>
                  <a:tcPr>
                    <a:solidFill>
                      <a:schemeClr val="accent1">
                        <a:alpha val="40000"/>
                      </a:schemeClr>
                    </a:solidFill>
                  </a:tcPr>
                </a:tc>
              </a:tr>
              <a:tr h="370840">
                <a:tc>
                  <a:txBody>
                    <a:bodyPr/>
                    <a:lstStyle/>
                    <a:p>
                      <a:r>
                        <a:rPr lang="en-US" dirty="0" smtClean="0"/>
                        <a:t>Compendium of Terminology and Nomenclature of Properties in Clinical Laboratory Science</a:t>
                      </a:r>
                      <a:endParaRPr lang="en-US" dirty="0">
                        <a:solidFill>
                          <a:schemeClr val="tx1"/>
                        </a:solidFill>
                      </a:endParaRPr>
                    </a:p>
                  </a:txBody>
                  <a:tcPr>
                    <a:solidFill>
                      <a:schemeClr val="bg2"/>
                    </a:solidFill>
                  </a:tcPr>
                </a:tc>
                <a:tc>
                  <a:txBody>
                    <a:bodyPr/>
                    <a:lstStyle/>
                    <a:p>
                      <a:r>
                        <a:rPr lang="en-US" dirty="0" smtClean="0"/>
                        <a:t>Silver Book</a:t>
                      </a:r>
                      <a:endParaRPr lang="en-US" dirty="0">
                        <a:solidFill>
                          <a:schemeClr val="tx1"/>
                        </a:solidFill>
                      </a:endParaRPr>
                    </a:p>
                  </a:txBody>
                  <a:tcPr>
                    <a:solidFill>
                      <a:schemeClr val="bg2"/>
                    </a:solidFill>
                  </a:tcPr>
                </a:tc>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2547">
            <a:off x="7147748" y="936893"/>
            <a:ext cx="1040220" cy="143735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0475">
            <a:off x="912910" y="861103"/>
            <a:ext cx="1153947" cy="1503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3663724"/>
      </p:ext>
    </p:extLst>
  </p:cSld>
  <p:clrMapOvr>
    <a:masterClrMapping/>
  </p:clrMapOvr>
  <p:transition advClick="0" advTm="30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5667" y="685800"/>
            <a:ext cx="8079619" cy="1190651"/>
          </a:xfrm>
        </p:spPr>
        <p:txBody>
          <a:bodyPr/>
          <a:lstStyle/>
          <a:p>
            <a:r>
              <a:rPr lang="en-US" sz="4000" b="0" dirty="0" smtClean="0"/>
              <a:t>IUPAC Endorsed Conferences/Events</a:t>
            </a:r>
            <a:endParaRPr lang="en-US" sz="4000" b="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34" y="1876451"/>
            <a:ext cx="6812595" cy="1973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a:fillRect/>
          </a:stretch>
        </p:blipFill>
        <p:spPr bwMode="auto">
          <a:xfrm>
            <a:off x="938034" y="4197125"/>
            <a:ext cx="4732020" cy="1866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7143" y="4128407"/>
            <a:ext cx="2425474" cy="2021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340886"/>
      </p:ext>
    </p:extLst>
  </p:cSld>
  <p:clrMapOvr>
    <a:masterClrMapping/>
  </p:clrMapOvr>
  <p:transition advClick="0" advTm="30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78972" y="1554247"/>
            <a:ext cx="8229600" cy="4574409"/>
          </a:xfrm>
          <a:no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lstStyle/>
          <a:p>
            <a:pPr marL="342900" indent="-342900">
              <a:buFont typeface="Wingdings" panose="05000000000000000000" pitchFamily="2" charset="2"/>
              <a:buChar char="§"/>
            </a:pPr>
            <a:r>
              <a:rPr lang="en-US" sz="1800" dirty="0" smtClean="0">
                <a:effectLst/>
              </a:rPr>
              <a:t>IUPAC-Solvay International Award for Young Chemists</a:t>
            </a:r>
          </a:p>
          <a:p>
            <a:pPr marL="342900" indent="-342900">
              <a:buFont typeface="Wingdings" panose="05000000000000000000" pitchFamily="2" charset="2"/>
              <a:buChar char="§"/>
            </a:pPr>
            <a:r>
              <a:rPr lang="en-US" sz="1800" dirty="0" err="1" smtClean="0">
                <a:effectLst/>
              </a:rPr>
              <a:t>PhosAgro</a:t>
            </a:r>
            <a:r>
              <a:rPr lang="en-US" sz="1800" dirty="0" smtClean="0">
                <a:effectLst/>
              </a:rPr>
              <a:t>/UNESCO/IUPAC Green </a:t>
            </a:r>
            <a:r>
              <a:rPr lang="en-US" sz="1800" dirty="0">
                <a:effectLst/>
              </a:rPr>
              <a:t>Chemistry for Life </a:t>
            </a:r>
            <a:r>
              <a:rPr lang="en-US" sz="1800" dirty="0" smtClean="0">
                <a:effectLst/>
              </a:rPr>
              <a:t>Grants </a:t>
            </a:r>
            <a:r>
              <a:rPr lang="en-US" sz="1800" dirty="0">
                <a:effectLst/>
              </a:rPr>
              <a:t>Program </a:t>
            </a:r>
            <a:endParaRPr lang="en-US" sz="1800" dirty="0" smtClean="0">
              <a:effectLst/>
            </a:endParaRPr>
          </a:p>
          <a:p>
            <a:pPr marL="342900" indent="-342900">
              <a:buFont typeface="Wingdings" panose="05000000000000000000" pitchFamily="2" charset="2"/>
              <a:buChar char="§"/>
            </a:pPr>
            <a:r>
              <a:rPr lang="en-US" sz="1800" dirty="0" smtClean="0">
                <a:effectLst/>
              </a:rPr>
              <a:t>DSM Materials Sciences Award</a:t>
            </a:r>
          </a:p>
          <a:p>
            <a:pPr marL="342900" indent="-342900">
              <a:buFont typeface="Wingdings" panose="05000000000000000000" pitchFamily="2" charset="2"/>
              <a:buChar char="§"/>
            </a:pPr>
            <a:r>
              <a:rPr lang="en-US" sz="1800" dirty="0" smtClean="0">
                <a:effectLst/>
              </a:rPr>
              <a:t>2017 Distinguished Women in Chemistry or Chemical Engineering</a:t>
            </a:r>
          </a:p>
          <a:p>
            <a:pPr marL="342900" indent="-342900">
              <a:buFont typeface="Wingdings" panose="05000000000000000000" pitchFamily="2" charset="2"/>
              <a:buChar char="§"/>
            </a:pPr>
            <a:r>
              <a:rPr lang="en-US" sz="1800" dirty="0" err="1" smtClean="0">
                <a:effectLst/>
              </a:rPr>
              <a:t>Hanwaha</a:t>
            </a:r>
            <a:r>
              <a:rPr lang="en-US" sz="1800" dirty="0" smtClean="0">
                <a:effectLst/>
              </a:rPr>
              <a:t>-Total IUPAC Young Scientist Award</a:t>
            </a:r>
          </a:p>
          <a:p>
            <a:pPr marL="342900" indent="-342900">
              <a:buFont typeface="Wingdings" panose="05000000000000000000" pitchFamily="2" charset="2"/>
              <a:buChar char="§"/>
            </a:pPr>
            <a:r>
              <a:rPr lang="en-US" sz="1800" dirty="0" err="1" smtClean="0">
                <a:effectLst/>
              </a:rPr>
              <a:t>ThalesNano</a:t>
            </a:r>
            <a:r>
              <a:rPr lang="en-US" sz="1800" dirty="0" smtClean="0">
                <a:effectLst/>
              </a:rPr>
              <a:t> Prize for Flow Chemistry</a:t>
            </a:r>
          </a:p>
          <a:p>
            <a:pPr marL="342900" indent="-342900">
              <a:buFont typeface="Wingdings" panose="05000000000000000000" pitchFamily="2" charset="2"/>
              <a:buChar char="§"/>
            </a:pPr>
            <a:r>
              <a:rPr lang="en-US" sz="1800" dirty="0" err="1" smtClean="0">
                <a:effectLst/>
              </a:rPr>
              <a:t>CHeMRAWN</a:t>
            </a:r>
            <a:r>
              <a:rPr lang="en-US" sz="1800" dirty="0" smtClean="0">
                <a:effectLst/>
              </a:rPr>
              <a:t> VII Prize for Green Chemistry</a:t>
            </a:r>
          </a:p>
          <a:p>
            <a:pPr marL="342900" indent="-342900">
              <a:buFont typeface="Wingdings" panose="05000000000000000000" pitchFamily="2" charset="2"/>
              <a:buChar char="§"/>
            </a:pPr>
            <a:r>
              <a:rPr lang="en-US" sz="1800" dirty="0">
                <a:effectLst/>
              </a:rPr>
              <a:t>Polymer International-IUPAC </a:t>
            </a:r>
            <a:r>
              <a:rPr lang="en-US" sz="1800" dirty="0" smtClean="0">
                <a:effectLst/>
              </a:rPr>
              <a:t>Award</a:t>
            </a:r>
          </a:p>
          <a:p>
            <a:pPr marL="342900" indent="-342900">
              <a:buFont typeface="Wingdings" panose="05000000000000000000" pitchFamily="2" charset="2"/>
              <a:buChar char="§"/>
            </a:pPr>
            <a:r>
              <a:rPr lang="en-US" sz="1800" dirty="0" smtClean="0">
                <a:effectLst/>
              </a:rPr>
              <a:t>IUPAC International Award for Advances in Crop Protection Chemistry</a:t>
            </a:r>
          </a:p>
          <a:p>
            <a:pPr marL="285750" indent="-285750">
              <a:buFont typeface="Wingdings" panose="05000000000000000000" pitchFamily="2" charset="2"/>
              <a:buChar char="§"/>
            </a:pPr>
            <a:endParaRPr lang="en-US" sz="1800" dirty="0">
              <a:effectLst/>
            </a:endParaRPr>
          </a:p>
        </p:txBody>
      </p:sp>
      <p:sp>
        <p:nvSpPr>
          <p:cNvPr id="3" name="Title 2"/>
          <p:cNvSpPr>
            <a:spLocks noGrp="1"/>
          </p:cNvSpPr>
          <p:nvPr>
            <p:ph type="title"/>
          </p:nvPr>
        </p:nvSpPr>
        <p:spPr/>
        <p:txBody>
          <a:bodyPr/>
          <a:lstStyle/>
          <a:p>
            <a:r>
              <a:rPr lang="en-US" dirty="0" smtClean="0"/>
              <a:t>Scientific Awards Programs</a:t>
            </a:r>
            <a:endParaRPr lang="en-US" dirty="0"/>
          </a:p>
        </p:txBody>
      </p:sp>
      <p:sp>
        <p:nvSpPr>
          <p:cNvPr id="4" name="TextBox 3"/>
          <p:cNvSpPr txBox="1"/>
          <p:nvPr/>
        </p:nvSpPr>
        <p:spPr>
          <a:xfrm>
            <a:off x="5856515" y="6336268"/>
            <a:ext cx="3146311" cy="338554"/>
          </a:xfrm>
          <a:prstGeom prst="rect">
            <a:avLst/>
          </a:prstGeom>
          <a:noFill/>
        </p:spPr>
        <p:txBody>
          <a:bodyPr wrap="none" rtlCol="0">
            <a:spAutoFit/>
          </a:bodyPr>
          <a:lstStyle/>
          <a:p>
            <a:r>
              <a:rPr lang="en-US" sz="1600" dirty="0"/>
              <a:t>https://iupac.org/category/awards/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330" y="3200400"/>
            <a:ext cx="2547937"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967411"/>
      </p:ext>
    </p:extLst>
  </p:cSld>
  <p:clrMapOvr>
    <a:masterClrMapping/>
  </p:clrMapOvr>
  <p:transition advClick="0" advTm="30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sz="quarter" idx="10"/>
          </p:nvPr>
        </p:nvSpPr>
        <p:spPr>
          <a:xfrm>
            <a:off x="346914" y="1508725"/>
            <a:ext cx="8360358" cy="3975100"/>
          </a:xfrm>
        </p:spPr>
        <p:txBody>
          <a:bodyPr/>
          <a:lstStyle/>
          <a:p>
            <a:pPr marL="342900" indent="-342900" eaLnBrk="1" hangingPunct="1">
              <a:lnSpc>
                <a:spcPct val="80000"/>
              </a:lnSpc>
              <a:spcBef>
                <a:spcPct val="50000"/>
              </a:spcBef>
              <a:buFont typeface="Arial" panose="020B0604020202020204" pitchFamily="34" charset="0"/>
              <a:buChar char="•"/>
            </a:pPr>
            <a:r>
              <a:rPr lang="en-US" dirty="0" smtClean="0">
                <a:latin typeface="+mj-lt"/>
              </a:rPr>
              <a:t> Established in 2006. Acknowledges the key role that medicinal chemistry plays toward improving human health</a:t>
            </a:r>
          </a:p>
          <a:p>
            <a:pPr marL="342900" indent="-342900" eaLnBrk="1" hangingPunct="1">
              <a:lnSpc>
                <a:spcPct val="80000"/>
              </a:lnSpc>
              <a:spcBef>
                <a:spcPct val="50000"/>
              </a:spcBef>
              <a:buFont typeface="Arial" panose="020B0604020202020204" pitchFamily="34" charset="0"/>
              <a:buChar char="•"/>
            </a:pPr>
            <a:r>
              <a:rPr lang="en-US" dirty="0" smtClean="0">
                <a:latin typeface="+mj-lt"/>
              </a:rPr>
              <a:t>$ 10,000 awarded every two years to an internationally recognized scientist whose accomplishments demonstrate an outstanding level of contribution to the practice of medicinal chemistry or drug discovery.</a:t>
            </a:r>
          </a:p>
          <a:p>
            <a:pPr eaLnBrk="1" hangingPunct="1">
              <a:spcAft>
                <a:spcPts val="0"/>
              </a:spcAft>
            </a:pPr>
            <a:r>
              <a:rPr lang="en-US" dirty="0" smtClean="0">
                <a:latin typeface="+mj-lt"/>
              </a:rPr>
              <a:t>	2016 Prize was awarded (01 March 2016) to </a:t>
            </a:r>
          </a:p>
          <a:p>
            <a:pPr eaLnBrk="1" hangingPunct="1">
              <a:spcAft>
                <a:spcPts val="0"/>
              </a:spcAft>
            </a:pPr>
            <a:r>
              <a:rPr lang="en-US" dirty="0" smtClean="0">
                <a:latin typeface="+mj-lt"/>
              </a:rPr>
              <a:t>	Michael J. Sofia, Ph.D. In recognition of </a:t>
            </a:r>
          </a:p>
          <a:p>
            <a:pPr eaLnBrk="1" hangingPunct="1">
              <a:spcAft>
                <a:spcPts val="0"/>
              </a:spcAft>
            </a:pPr>
            <a:r>
              <a:rPr lang="en-US" dirty="0" smtClean="0">
                <a:latin typeface="+mj-lt"/>
              </a:rPr>
              <a:t>	outstanding contributions to the invention, </a:t>
            </a:r>
          </a:p>
          <a:p>
            <a:pPr eaLnBrk="1" hangingPunct="1">
              <a:spcAft>
                <a:spcPts val="0"/>
              </a:spcAft>
            </a:pPr>
            <a:r>
              <a:rPr lang="en-US" dirty="0" smtClean="0">
                <a:latin typeface="+mj-lt"/>
              </a:rPr>
              <a:t>	discovery and development of the novel </a:t>
            </a:r>
          </a:p>
          <a:p>
            <a:pPr eaLnBrk="1" hangingPunct="1">
              <a:spcAft>
                <a:spcPts val="0"/>
              </a:spcAft>
            </a:pPr>
            <a:r>
              <a:rPr lang="en-US" dirty="0" smtClean="0">
                <a:latin typeface="+mj-lt"/>
              </a:rPr>
              <a:t>	antiviral drug </a:t>
            </a:r>
            <a:r>
              <a:rPr lang="en-US" dirty="0" err="1" smtClean="0">
                <a:latin typeface="+mj-lt"/>
              </a:rPr>
              <a:t>sofosbuvir</a:t>
            </a:r>
            <a:r>
              <a:rPr lang="en-US" dirty="0" smtClean="0">
                <a:latin typeface="+mj-lt"/>
              </a:rPr>
              <a:t> (</a:t>
            </a:r>
            <a:r>
              <a:rPr lang="en-US" dirty="0" err="1" smtClean="0">
                <a:latin typeface="+mj-lt"/>
              </a:rPr>
              <a:t>Sovaldi</a:t>
            </a:r>
            <a:r>
              <a:rPr lang="en-US" baseline="30000" dirty="0" err="1" smtClean="0">
                <a:latin typeface="+mj-lt"/>
              </a:rPr>
              <a:t>TM</a:t>
            </a:r>
            <a:r>
              <a:rPr lang="en-US" dirty="0" smtClean="0">
                <a:latin typeface="+mj-lt"/>
              </a:rPr>
              <a:t>) </a:t>
            </a:r>
          </a:p>
          <a:p>
            <a:pPr eaLnBrk="1" hangingPunct="1">
              <a:spcAft>
                <a:spcPts val="0"/>
              </a:spcAft>
            </a:pPr>
            <a:r>
              <a:rPr lang="en-US" dirty="0" smtClean="0">
                <a:latin typeface="+mj-lt"/>
              </a:rPr>
              <a:t>	as a treatment for the cure of hepatitis C.</a:t>
            </a:r>
          </a:p>
        </p:txBody>
      </p:sp>
      <p:sp>
        <p:nvSpPr>
          <p:cNvPr id="10242" name="Rectangle 2"/>
          <p:cNvSpPr>
            <a:spLocks noGrp="1" noChangeArrowheads="1"/>
          </p:cNvSpPr>
          <p:nvPr>
            <p:ph type="title"/>
          </p:nvPr>
        </p:nvSpPr>
        <p:spPr>
          <a:xfrm>
            <a:off x="465667" y="685800"/>
            <a:ext cx="8229600" cy="719919"/>
          </a:xfrm>
        </p:spPr>
        <p:txBody>
          <a:bodyPr/>
          <a:lstStyle/>
          <a:p>
            <a:r>
              <a:rPr lang="en-US" sz="3200" b="0" dirty="0" smtClean="0"/>
              <a:t>IUPAC-Richter Prize in Medicinal Chemistry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171" y="3461654"/>
            <a:ext cx="1992087" cy="2988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192729"/>
      </p:ext>
    </p:extLst>
  </p:cSld>
  <p:clrMapOvr>
    <a:masterClrMapping/>
  </p:clrMapOvr>
  <p:transition advClick="0" advTm="30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73249" y="1444626"/>
            <a:ext cx="7096126" cy="2730500"/>
          </a:xfrm>
        </p:spPr>
        <p:txBody>
          <a:bodyPr/>
          <a:lstStyle/>
          <a:p>
            <a:pPr lvl="1">
              <a:defRPr/>
            </a:pPr>
            <a:r>
              <a:rPr lang="en-US" dirty="0"/>
              <a:t>The context and history of the development of Responsible Care</a:t>
            </a:r>
          </a:p>
          <a:p>
            <a:pPr lvl="1">
              <a:defRPr/>
            </a:pPr>
            <a:r>
              <a:rPr lang="en-US" dirty="0"/>
              <a:t>The Core Principles and why these are as relevant today and for the future</a:t>
            </a:r>
          </a:p>
          <a:p>
            <a:pPr lvl="1">
              <a:defRPr/>
            </a:pPr>
            <a:r>
              <a:rPr lang="en-US" dirty="0"/>
              <a:t>The benefits and challenges of implementing Responsible Care</a:t>
            </a:r>
          </a:p>
          <a:p>
            <a:endParaRPr lang="en-US" dirty="0"/>
          </a:p>
        </p:txBody>
      </p:sp>
      <p:sp>
        <p:nvSpPr>
          <p:cNvPr id="3" name="Title 2"/>
          <p:cNvSpPr>
            <a:spLocks noGrp="1"/>
          </p:cNvSpPr>
          <p:nvPr>
            <p:ph type="title"/>
          </p:nvPr>
        </p:nvSpPr>
        <p:spPr>
          <a:xfrm>
            <a:off x="465667" y="685800"/>
            <a:ext cx="8229600" cy="679450"/>
          </a:xfrm>
        </p:spPr>
        <p:txBody>
          <a:bodyPr/>
          <a:lstStyle/>
          <a:p>
            <a:r>
              <a:rPr lang="en-US" dirty="0">
                <a:latin typeface="+mj-lt"/>
              </a:rPr>
              <a:t>IUPAC Responsible Care Book</a:t>
            </a:r>
          </a:p>
        </p:txBody>
      </p:sp>
      <p:pic>
        <p:nvPicPr>
          <p:cNvPr id="4" name="Picture 3" descr="Screen Shot 2015-08-02 at 12.09.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95" y="1552596"/>
            <a:ext cx="1495389" cy="2126775"/>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287338" y="4056063"/>
            <a:ext cx="8856662" cy="2674937"/>
          </a:xfrm>
          <a:prstGeom prst="rect">
            <a:avLst/>
          </a:prstGeom>
        </p:spPr>
        <p:txBody>
          <a:bodyPr/>
          <a:lstStyle>
            <a:lvl1pPr marL="0" indent="0" algn="l" defTabSz="457200" rtl="0" eaLnBrk="1" latinLnBrk="0" hangingPunct="1">
              <a:lnSpc>
                <a:spcPct val="100000"/>
              </a:lnSpc>
              <a:spcBef>
                <a:spcPts val="0"/>
              </a:spcBef>
              <a:spcAft>
                <a:spcPts val="1200"/>
              </a:spcAft>
              <a:buClr>
                <a:schemeClr val="accent4"/>
              </a:buClr>
              <a:buFontTx/>
              <a:buNone/>
              <a:defRPr sz="2400" b="0" i="0" kern="1200" spc="-20">
                <a:solidFill>
                  <a:schemeClr val="tx1"/>
                </a:solidFill>
                <a:latin typeface="+mn-lt"/>
                <a:ea typeface="+mn-ea"/>
                <a:cs typeface="Corbel"/>
              </a:defRPr>
            </a:lvl1pPr>
            <a:lvl2pPr marL="804672" indent="-347472" algn="l" defTabSz="457200" rtl="0" eaLnBrk="1" latinLnBrk="0" hangingPunct="1">
              <a:lnSpc>
                <a:spcPct val="100000"/>
              </a:lnSpc>
              <a:spcBef>
                <a:spcPts val="0"/>
              </a:spcBef>
              <a:spcAft>
                <a:spcPts val="1200"/>
              </a:spcAft>
              <a:buClr>
                <a:schemeClr val="accent4"/>
              </a:buClr>
              <a:buSzPct val="100000"/>
              <a:buFont typeface="Wingdings" charset="2"/>
              <a:buChar char="§"/>
              <a:defRPr sz="2400" b="0" i="0" kern="1200" spc="-20">
                <a:solidFill>
                  <a:schemeClr val="tx1"/>
                </a:solidFill>
                <a:latin typeface="+mn-lt"/>
                <a:ea typeface="+mn-ea"/>
                <a:cs typeface="Corbel"/>
              </a:defRPr>
            </a:lvl2pPr>
            <a:lvl3pPr marL="822960" indent="0" algn="l" defTabSz="457200" rtl="0" eaLnBrk="1" latinLnBrk="0" hangingPunct="1">
              <a:lnSpc>
                <a:spcPct val="100000"/>
              </a:lnSpc>
              <a:spcBef>
                <a:spcPts val="0"/>
              </a:spcBef>
              <a:spcAft>
                <a:spcPts val="1200"/>
              </a:spcAft>
              <a:buSzPct val="95000"/>
              <a:buFontTx/>
              <a:buNone/>
              <a:defRPr sz="2000" b="0" i="0" kern="1200" spc="-20">
                <a:solidFill>
                  <a:schemeClr val="accent4"/>
                </a:solidFill>
                <a:latin typeface="+mn-lt"/>
                <a:ea typeface="+mn-ea"/>
                <a:cs typeface="Corbel"/>
              </a:defRPr>
            </a:lvl3pPr>
            <a:lvl4pPr marL="13716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4pPr>
            <a:lvl5pPr marL="18288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800" dirty="0" smtClean="0"/>
              <a:t>Two Case Studies:</a:t>
            </a:r>
          </a:p>
          <a:p>
            <a:pPr lvl="1">
              <a:defRPr/>
            </a:pPr>
            <a:r>
              <a:rPr lang="en-US" sz="2000" dirty="0" smtClean="0"/>
              <a:t>The benefits and challenges of successful implementation in </a:t>
            </a:r>
            <a:r>
              <a:rPr lang="en-US" sz="2000" dirty="0" err="1" smtClean="0"/>
              <a:t>Sulco</a:t>
            </a:r>
            <a:r>
              <a:rPr lang="en-US" sz="2000" dirty="0" smtClean="0"/>
              <a:t> Chemicals Ltd Canada</a:t>
            </a:r>
          </a:p>
          <a:p>
            <a:pPr lvl="1">
              <a:defRPr/>
            </a:pPr>
            <a:r>
              <a:rPr lang="en-US" sz="2000" dirty="0" smtClean="0"/>
              <a:t>Responsible Care in the chemical supply chain – avoiding tragedies such as occurred in cough mixture in Haiti</a:t>
            </a:r>
          </a:p>
          <a:p>
            <a:pPr algn="r">
              <a:defRPr/>
            </a:pPr>
            <a:r>
              <a:rPr lang="en-US" dirty="0" smtClean="0"/>
              <a:t>                                        </a:t>
            </a:r>
            <a:r>
              <a:rPr lang="en-US" sz="2000" dirty="0" smtClean="0"/>
              <a:t>          </a:t>
            </a:r>
            <a:endParaRPr lang="en-US" sz="2000" dirty="0" smtClean="0"/>
          </a:p>
          <a:p>
            <a:pPr lvl="1">
              <a:defRPr/>
            </a:pPr>
            <a:endParaRPr lang="en-US" dirty="0"/>
          </a:p>
        </p:txBody>
      </p:sp>
    </p:spTree>
    <p:extLst>
      <p:ext uri="{BB962C8B-B14F-4D97-AF65-F5344CB8AC3E}">
        <p14:creationId xmlns:p14="http://schemas.microsoft.com/office/powerpoint/2010/main" val="3760555501"/>
      </p:ext>
    </p:extLst>
  </p:cSld>
  <p:clrMapOvr>
    <a:masterClrMapping/>
  </p:clrMapOvr>
  <p:transition advClick="0" advTm="30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5667" y="1571625"/>
            <a:ext cx="8229600" cy="4850351"/>
          </a:xfrm>
        </p:spPr>
        <p:txBody>
          <a:bodyPr/>
          <a:lstStyle/>
          <a:p>
            <a:pPr marL="457200" indent="-457200">
              <a:buFont typeface="Arial" panose="020B0604020202020204" pitchFamily="34" charset="0"/>
              <a:buChar char="•"/>
            </a:pPr>
            <a:r>
              <a:rPr lang="en-US" sz="2800" dirty="0"/>
              <a:t>An HSE capacity building </a:t>
            </a:r>
            <a:r>
              <a:rPr lang="en-US" sz="2800" dirty="0" smtClean="0"/>
              <a:t>program</a:t>
            </a:r>
            <a:endParaRPr lang="en-US" sz="2800" dirty="0"/>
          </a:p>
          <a:p>
            <a:pPr marL="457200" indent="-457200">
              <a:buFont typeface="Arial" panose="020B0604020202020204" pitchFamily="34" charset="0"/>
              <a:buChar char="•"/>
            </a:pPr>
            <a:r>
              <a:rPr lang="en-US" sz="2800" dirty="0"/>
              <a:t>Voluntary agreement of companies to train influential individuals from developing countries </a:t>
            </a:r>
          </a:p>
          <a:p>
            <a:endParaRPr lang="en-US" sz="2800" dirty="0" smtClean="0"/>
          </a:p>
          <a:p>
            <a:r>
              <a:rPr lang="en-US" sz="2800" dirty="0" smtClean="0"/>
              <a:t>Objectives</a:t>
            </a:r>
            <a:endParaRPr lang="en-US" sz="2800" dirty="0"/>
          </a:p>
          <a:p>
            <a:pPr lvl="1"/>
            <a:r>
              <a:rPr lang="en-US" dirty="0"/>
              <a:t>T</a:t>
            </a:r>
            <a:r>
              <a:rPr lang="en-US" dirty="0" smtClean="0"/>
              <a:t>o </a:t>
            </a:r>
            <a:r>
              <a:rPr lang="en-US" dirty="0"/>
              <a:t>promote interactions between developed countries and the developing world</a:t>
            </a:r>
          </a:p>
          <a:p>
            <a:pPr lvl="1"/>
            <a:r>
              <a:rPr lang="en-US" dirty="0"/>
              <a:t>T</a:t>
            </a:r>
            <a:r>
              <a:rPr lang="en-US" dirty="0" smtClean="0"/>
              <a:t>o </a:t>
            </a:r>
            <a:r>
              <a:rPr lang="en-US" dirty="0"/>
              <a:t>disseminate state-of-the-art knowledge on safety and environmental protection in chemical production and use. </a:t>
            </a:r>
          </a:p>
          <a:p>
            <a:endParaRPr lang="en-US" dirty="0"/>
          </a:p>
        </p:txBody>
      </p:sp>
      <p:sp>
        <p:nvSpPr>
          <p:cNvPr id="3" name="Title 2"/>
          <p:cNvSpPr>
            <a:spLocks noGrp="1"/>
          </p:cNvSpPr>
          <p:nvPr>
            <p:ph type="title"/>
          </p:nvPr>
        </p:nvSpPr>
        <p:spPr>
          <a:xfrm>
            <a:off x="465667" y="685800"/>
            <a:ext cx="8229600" cy="711200"/>
          </a:xfrm>
        </p:spPr>
        <p:txBody>
          <a:bodyPr/>
          <a:lstStyle/>
          <a:p>
            <a:r>
              <a:rPr lang="en-US" dirty="0">
                <a:latin typeface="+mj-lt"/>
              </a:rPr>
              <a:t>IUPAC Safety Training </a:t>
            </a:r>
            <a:r>
              <a:rPr lang="en-US" dirty="0" smtClean="0">
                <a:latin typeface="+mj-lt"/>
              </a:rPr>
              <a:t>Program (STP)</a:t>
            </a:r>
            <a:endParaRPr lang="en-US" dirty="0">
              <a:latin typeface="+mj-lt"/>
            </a:endParaRPr>
          </a:p>
        </p:txBody>
      </p:sp>
    </p:spTree>
    <p:extLst>
      <p:ext uri="{BB962C8B-B14F-4D97-AF65-F5344CB8AC3E}">
        <p14:creationId xmlns:p14="http://schemas.microsoft.com/office/powerpoint/2010/main" val="815575930"/>
      </p:ext>
    </p:extLst>
  </p:cSld>
  <p:clrMapOvr>
    <a:masterClrMapping/>
  </p:clrMapOvr>
  <p:transition advClick="0" advTm="30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792" y="415925"/>
            <a:ext cx="8229600" cy="838200"/>
          </a:xfrm>
        </p:spPr>
        <p:txBody>
          <a:bodyPr/>
          <a:lstStyle/>
          <a:p>
            <a:r>
              <a:rPr lang="en-US" sz="3200" dirty="0">
                <a:latin typeface="+mj-lt"/>
                <a:cs typeface="Times New Roman"/>
              </a:rPr>
              <a:t>STP FELLOWS SINCE 2000 </a:t>
            </a:r>
            <a:r>
              <a:rPr lang="en-US" sz="3200" dirty="0">
                <a:latin typeface="+mj-lt"/>
              </a:rPr>
              <a:t/>
            </a:r>
            <a:br>
              <a:rPr lang="en-US" sz="3200" dirty="0">
                <a:latin typeface="+mj-lt"/>
              </a:rPr>
            </a:br>
            <a:endParaRPr lang="en-US" sz="3200" dirty="0">
              <a:latin typeface="+mj-lt"/>
            </a:endParaRPr>
          </a:p>
        </p:txBody>
      </p:sp>
      <p:sp>
        <p:nvSpPr>
          <p:cNvPr id="6" name="Content Placeholder 5"/>
          <p:cNvSpPr>
            <a:spLocks noGrp="1"/>
          </p:cNvSpPr>
          <p:nvPr>
            <p:ph sz="quarter" idx="10"/>
          </p:nvPr>
        </p:nvSpPr>
        <p:spPr>
          <a:xfrm>
            <a:off x="291042" y="1034001"/>
            <a:ext cx="8229600" cy="3975100"/>
          </a:xfrm>
        </p:spPr>
        <p:txBody>
          <a:bodyPr/>
          <a:lstStyle/>
          <a:p>
            <a:pPr>
              <a:spcAft>
                <a:spcPts val="0"/>
              </a:spcAft>
            </a:pPr>
            <a:r>
              <a:rPr lang="en-US" sz="1400" dirty="0" smtClean="0"/>
              <a:t>2000 		Ms</a:t>
            </a:r>
            <a:r>
              <a:rPr lang="en-US" sz="1400" dirty="0"/>
              <a:t>. </a:t>
            </a:r>
            <a:r>
              <a:rPr lang="en-US" sz="1400" dirty="0" err="1"/>
              <a:t>Esma</a:t>
            </a:r>
            <a:r>
              <a:rPr lang="en-US" sz="1400" dirty="0"/>
              <a:t> </a:t>
            </a:r>
            <a:r>
              <a:rPr lang="en-US" sz="1400" dirty="0" err="1" smtClean="0"/>
              <a:t>Toprak</a:t>
            </a:r>
            <a:r>
              <a:rPr lang="en-US" sz="1400" dirty="0" smtClean="0"/>
              <a:t>	 	</a:t>
            </a:r>
            <a:r>
              <a:rPr lang="en-US" sz="1400" dirty="0" err="1" smtClean="0"/>
              <a:t>Bogazici</a:t>
            </a:r>
            <a:r>
              <a:rPr lang="en-US" sz="1400" dirty="0" smtClean="0"/>
              <a:t> </a:t>
            </a:r>
            <a:r>
              <a:rPr lang="en-US" sz="1400" dirty="0"/>
              <a:t>University </a:t>
            </a:r>
            <a:r>
              <a:rPr lang="en-US" sz="1400" dirty="0" smtClean="0"/>
              <a:t>			Istanbul		BP </a:t>
            </a:r>
            <a:r>
              <a:rPr lang="en-US" sz="1400" dirty="0"/>
              <a:t>Chem. USA </a:t>
            </a:r>
          </a:p>
          <a:p>
            <a:pPr>
              <a:spcAft>
                <a:spcPts val="0"/>
              </a:spcAft>
            </a:pPr>
            <a:r>
              <a:rPr lang="en-US" sz="1400" dirty="0" smtClean="0"/>
              <a:t>		Prof</a:t>
            </a:r>
            <a:r>
              <a:rPr lang="en-US" sz="1400" dirty="0"/>
              <a:t>. El-</a:t>
            </a:r>
            <a:r>
              <a:rPr lang="en-US" sz="1400" dirty="0" err="1"/>
              <a:t>Emam</a:t>
            </a:r>
            <a:r>
              <a:rPr lang="en-US" sz="1400" dirty="0"/>
              <a:t> </a:t>
            </a:r>
            <a:r>
              <a:rPr lang="en-US" sz="1400" dirty="0" smtClean="0"/>
              <a:t>		Mansoura </a:t>
            </a:r>
            <a:r>
              <a:rPr lang="en-US" sz="1400" dirty="0"/>
              <a:t>University </a:t>
            </a:r>
            <a:r>
              <a:rPr lang="en-US" sz="1400" dirty="0" smtClean="0"/>
              <a:t>		Cairo			Bristol</a:t>
            </a:r>
            <a:r>
              <a:rPr lang="en-US" sz="1400" dirty="0"/>
              <a:t>-Myers USA </a:t>
            </a:r>
            <a:endParaRPr lang="en-US" sz="1400" dirty="0" smtClean="0"/>
          </a:p>
          <a:p>
            <a:pPr>
              <a:spcAft>
                <a:spcPts val="0"/>
              </a:spcAft>
            </a:pPr>
            <a:endParaRPr lang="en-US" sz="1400" dirty="0"/>
          </a:p>
          <a:p>
            <a:pPr>
              <a:spcAft>
                <a:spcPts val="0"/>
              </a:spcAft>
            </a:pPr>
            <a:r>
              <a:rPr lang="en-US" sz="1400" dirty="0" smtClean="0"/>
              <a:t>2002		</a:t>
            </a:r>
            <a:r>
              <a:rPr lang="en-US" sz="1400" dirty="0" err="1" smtClean="0"/>
              <a:t>Mr</a:t>
            </a:r>
            <a:r>
              <a:rPr lang="en-US" sz="1400" dirty="0"/>
              <a:t>, </a:t>
            </a:r>
            <a:r>
              <a:rPr lang="en-US" sz="1400" dirty="0" err="1"/>
              <a:t>Tersoo</a:t>
            </a:r>
            <a:r>
              <a:rPr lang="en-US" sz="1400" dirty="0"/>
              <a:t> </a:t>
            </a:r>
            <a:r>
              <a:rPr lang="en-US" sz="1400" dirty="0" err="1" smtClean="0"/>
              <a:t>Gwaza</a:t>
            </a:r>
            <a:r>
              <a:rPr lang="en-US" sz="1400" dirty="0" smtClean="0"/>
              <a:t>		Shell </a:t>
            </a:r>
            <a:r>
              <a:rPr lang="en-US" sz="1400" dirty="0"/>
              <a:t>Petrochem</a:t>
            </a:r>
            <a:r>
              <a:rPr lang="en-US" sz="1400" dirty="0" smtClean="0"/>
              <a:t> 			Nigeria		SASOL SA</a:t>
            </a:r>
          </a:p>
          <a:p>
            <a:pPr>
              <a:spcAft>
                <a:spcPts val="0"/>
              </a:spcAft>
            </a:pPr>
            <a:r>
              <a:rPr lang="en-US" sz="1400" dirty="0" smtClean="0"/>
              <a:t>		Mr</a:t>
            </a:r>
            <a:r>
              <a:rPr lang="en-US" sz="1400" dirty="0"/>
              <a:t>. </a:t>
            </a:r>
            <a:r>
              <a:rPr lang="en-US" sz="1400" dirty="0" err="1" smtClean="0"/>
              <a:t>Guohong</a:t>
            </a:r>
            <a:r>
              <a:rPr lang="en-US" sz="1400" dirty="0" smtClean="0"/>
              <a:t> </a:t>
            </a:r>
            <a:r>
              <a:rPr lang="en-US" sz="1400" dirty="0"/>
              <a:t>Zhang</a:t>
            </a:r>
            <a:r>
              <a:rPr lang="en-US" sz="1400" dirty="0" smtClean="0"/>
              <a:t>	SINOPEC 				China			BP </a:t>
            </a:r>
            <a:r>
              <a:rPr lang="en-US" sz="1400" dirty="0" err="1" smtClean="0"/>
              <a:t>Chem</a:t>
            </a:r>
            <a:r>
              <a:rPr lang="en-US" sz="1400" dirty="0" smtClean="0"/>
              <a:t> </a:t>
            </a:r>
            <a:r>
              <a:rPr lang="en-US" sz="1400" dirty="0"/>
              <a:t>USA </a:t>
            </a:r>
          </a:p>
          <a:p>
            <a:pPr>
              <a:spcAft>
                <a:spcPts val="0"/>
              </a:spcAft>
            </a:pPr>
            <a:r>
              <a:rPr lang="en-US" sz="1400" dirty="0" smtClean="0"/>
              <a:t>		Mr</a:t>
            </a:r>
            <a:r>
              <a:rPr lang="en-US" sz="1400" dirty="0"/>
              <a:t>. Kelvin </a:t>
            </a:r>
            <a:r>
              <a:rPr lang="en-US" sz="1400" dirty="0" err="1" smtClean="0"/>
              <a:t>Khisa</a:t>
            </a:r>
            <a:r>
              <a:rPr lang="en-US" sz="1400" dirty="0" smtClean="0"/>
              <a:t>		</a:t>
            </a:r>
            <a:r>
              <a:rPr lang="en-US" sz="1400" dirty="0"/>
              <a:t>UNIDO</a:t>
            </a:r>
            <a:r>
              <a:rPr lang="en-US" sz="1400" dirty="0" smtClean="0"/>
              <a:t> 				Nairobi		Sankyo </a:t>
            </a:r>
            <a:r>
              <a:rPr lang="en-US" sz="1400" dirty="0"/>
              <a:t>Japan </a:t>
            </a:r>
            <a:endParaRPr lang="en-US" sz="1400" dirty="0" smtClean="0"/>
          </a:p>
          <a:p>
            <a:pPr>
              <a:spcAft>
                <a:spcPts val="0"/>
              </a:spcAft>
            </a:pPr>
            <a:endParaRPr lang="en-US" sz="1400" dirty="0"/>
          </a:p>
          <a:p>
            <a:pPr>
              <a:spcAft>
                <a:spcPts val="0"/>
              </a:spcAft>
            </a:pPr>
            <a:r>
              <a:rPr lang="en-US" sz="1400" dirty="0"/>
              <a:t>2003  </a:t>
            </a:r>
            <a:r>
              <a:rPr lang="en-US" sz="1400" dirty="0" smtClean="0"/>
              <a:t>		Ms</a:t>
            </a:r>
            <a:r>
              <a:rPr lang="en-US" sz="1400" dirty="0"/>
              <a:t>. Jane </a:t>
            </a:r>
            <a:r>
              <a:rPr lang="en-US" sz="1400" dirty="0" err="1"/>
              <a:t>Nyakang'o</a:t>
            </a:r>
            <a:r>
              <a:rPr lang="en-US" sz="1400" dirty="0"/>
              <a:t> </a:t>
            </a:r>
            <a:r>
              <a:rPr lang="en-US" sz="1400" dirty="0" smtClean="0"/>
              <a:t>	UNIDO				Nairobi		BP </a:t>
            </a:r>
            <a:r>
              <a:rPr lang="en-US" sz="1400" dirty="0" err="1"/>
              <a:t>Chem</a:t>
            </a:r>
            <a:r>
              <a:rPr lang="en-US" sz="1400" dirty="0"/>
              <a:t> USA </a:t>
            </a:r>
            <a:endParaRPr lang="en-US" sz="1400" dirty="0" smtClean="0"/>
          </a:p>
          <a:p>
            <a:pPr>
              <a:spcAft>
                <a:spcPts val="0"/>
              </a:spcAft>
            </a:pPr>
            <a:r>
              <a:rPr lang="en-US" sz="1400" dirty="0"/>
              <a:t>	</a:t>
            </a:r>
            <a:r>
              <a:rPr lang="en-US" sz="1400" dirty="0" smtClean="0"/>
              <a:t>	Ms</a:t>
            </a:r>
            <a:r>
              <a:rPr lang="en-US" sz="1400" dirty="0"/>
              <a:t>. Luisa </a:t>
            </a:r>
            <a:r>
              <a:rPr lang="en-US" sz="1400" dirty="0" err="1" smtClean="0"/>
              <a:t>Arocena</a:t>
            </a:r>
            <a:r>
              <a:rPr lang="en-US" sz="1400" dirty="0" smtClean="0"/>
              <a:t>		</a:t>
            </a:r>
            <a:r>
              <a:rPr lang="en-US" sz="1400" dirty="0"/>
              <a:t>CEMPRE</a:t>
            </a:r>
            <a:r>
              <a:rPr lang="en-US" sz="1400" dirty="0" smtClean="0"/>
              <a:t> 				Uruguay		BP </a:t>
            </a:r>
            <a:r>
              <a:rPr lang="en-US" sz="1400" dirty="0" err="1"/>
              <a:t>Chem</a:t>
            </a:r>
            <a:r>
              <a:rPr lang="en-US" sz="1400" dirty="0"/>
              <a:t> USA </a:t>
            </a:r>
            <a:endParaRPr lang="en-US" sz="1400" dirty="0" smtClean="0"/>
          </a:p>
          <a:p>
            <a:pPr>
              <a:spcAft>
                <a:spcPts val="0"/>
              </a:spcAft>
            </a:pPr>
            <a:endParaRPr lang="en-US" sz="1400" dirty="0"/>
          </a:p>
          <a:p>
            <a:pPr>
              <a:spcAft>
                <a:spcPts val="0"/>
              </a:spcAft>
            </a:pPr>
            <a:r>
              <a:rPr lang="en-US" sz="1400" dirty="0" smtClean="0"/>
              <a:t>2004 		Mr</a:t>
            </a:r>
            <a:r>
              <a:rPr lang="en-US" sz="1400" dirty="0"/>
              <a:t>. </a:t>
            </a:r>
            <a:r>
              <a:rPr lang="en-US" sz="1400" dirty="0" err="1"/>
              <a:t>Bakare</a:t>
            </a:r>
            <a:r>
              <a:rPr lang="en-US" sz="1400" dirty="0"/>
              <a:t> </a:t>
            </a:r>
            <a:r>
              <a:rPr lang="en-US" sz="1400" dirty="0" err="1"/>
              <a:t>Isiaka</a:t>
            </a:r>
            <a:r>
              <a:rPr lang="en-US" sz="1400" dirty="0"/>
              <a:t> </a:t>
            </a:r>
            <a:r>
              <a:rPr lang="en-US" sz="1400" dirty="0" smtClean="0"/>
              <a:t>		</a:t>
            </a:r>
            <a:r>
              <a:rPr lang="en-US" sz="1400" dirty="0"/>
              <a:t>Rubber </a:t>
            </a:r>
            <a:r>
              <a:rPr lang="en-US" sz="1400" dirty="0" smtClean="0"/>
              <a:t>Institute 			Nigeria		Mitsui </a:t>
            </a:r>
            <a:r>
              <a:rPr lang="en-US" sz="1400" dirty="0" err="1"/>
              <a:t>Chem</a:t>
            </a:r>
            <a:r>
              <a:rPr lang="en-US" sz="1400" dirty="0"/>
              <a:t> </a:t>
            </a:r>
            <a:r>
              <a:rPr lang="en-US" sz="1400" dirty="0" smtClean="0"/>
              <a:t>Japan</a:t>
            </a:r>
          </a:p>
          <a:p>
            <a:pPr>
              <a:spcAft>
                <a:spcPts val="0"/>
              </a:spcAft>
            </a:pPr>
            <a:r>
              <a:rPr lang="en-US" sz="1400" dirty="0" smtClean="0"/>
              <a:t> </a:t>
            </a:r>
            <a:endParaRPr lang="en-US" sz="1400" dirty="0"/>
          </a:p>
          <a:p>
            <a:pPr>
              <a:spcAft>
                <a:spcPts val="0"/>
              </a:spcAft>
            </a:pPr>
            <a:r>
              <a:rPr lang="en-US" sz="1400" dirty="0"/>
              <a:t>2005  </a:t>
            </a:r>
            <a:r>
              <a:rPr lang="en-US" sz="1400" dirty="0" smtClean="0"/>
              <a:t>		Prof</a:t>
            </a:r>
            <a:r>
              <a:rPr lang="en-US" sz="1400" dirty="0"/>
              <a:t>. S </a:t>
            </a:r>
            <a:r>
              <a:rPr lang="en-US" sz="1400" dirty="0" err="1"/>
              <a:t>Bayomi</a:t>
            </a:r>
            <a:r>
              <a:rPr lang="en-US" sz="1400" dirty="0"/>
              <a:t> </a:t>
            </a:r>
            <a:r>
              <a:rPr lang="en-US" sz="1400" dirty="0" smtClean="0"/>
              <a:t>		</a:t>
            </a:r>
            <a:r>
              <a:rPr lang="en-US" sz="1400" dirty="0"/>
              <a:t>Mansoura University </a:t>
            </a:r>
            <a:r>
              <a:rPr lang="en-US" sz="1400" dirty="0" smtClean="0"/>
              <a:t>		Cairo			AstraZeneca </a:t>
            </a:r>
            <a:r>
              <a:rPr lang="en-US" sz="1400" dirty="0"/>
              <a:t>UK </a:t>
            </a:r>
            <a:endParaRPr lang="en-US" sz="1400" dirty="0" smtClean="0"/>
          </a:p>
          <a:p>
            <a:pPr>
              <a:spcAft>
                <a:spcPts val="0"/>
              </a:spcAft>
            </a:pPr>
            <a:endParaRPr lang="en-US" sz="1400" dirty="0"/>
          </a:p>
          <a:p>
            <a:pPr>
              <a:spcAft>
                <a:spcPts val="0"/>
              </a:spcAft>
            </a:pPr>
            <a:r>
              <a:rPr lang="en-US" sz="1400" dirty="0" smtClean="0"/>
              <a:t>2007 		Prof</a:t>
            </a:r>
            <a:r>
              <a:rPr lang="en-US" sz="1400" dirty="0"/>
              <a:t>. Fabian </a:t>
            </a:r>
            <a:r>
              <a:rPr lang="en-US" sz="1400" dirty="0" err="1"/>
              <a:t>Benzo</a:t>
            </a:r>
            <a:r>
              <a:rPr lang="en-US" sz="1400" dirty="0"/>
              <a:t> </a:t>
            </a:r>
            <a:r>
              <a:rPr lang="en-US" sz="1400" dirty="0" smtClean="0"/>
              <a:t>		Montevideo University		Uruguay		Mitsui </a:t>
            </a:r>
            <a:r>
              <a:rPr lang="en-US" sz="1400" dirty="0"/>
              <a:t>Chem. Japan </a:t>
            </a:r>
            <a:endParaRPr lang="en-US" sz="1400" dirty="0" smtClean="0"/>
          </a:p>
          <a:p>
            <a:pPr>
              <a:spcAft>
                <a:spcPts val="0"/>
              </a:spcAft>
            </a:pPr>
            <a:r>
              <a:rPr lang="en-US" sz="1400" dirty="0" smtClean="0"/>
              <a:t>		Dr</a:t>
            </a:r>
            <a:r>
              <a:rPr lang="en-US" sz="1400" dirty="0"/>
              <a:t>. </a:t>
            </a:r>
            <a:r>
              <a:rPr lang="en-US" sz="1400" dirty="0" err="1"/>
              <a:t>Godfred</a:t>
            </a:r>
            <a:r>
              <a:rPr lang="en-US" sz="1400" dirty="0"/>
              <a:t> </a:t>
            </a:r>
            <a:r>
              <a:rPr lang="en-US" sz="1400" dirty="0" err="1"/>
              <a:t>Nyarko</a:t>
            </a:r>
            <a:r>
              <a:rPr lang="en-US" sz="1400" dirty="0"/>
              <a:t> </a:t>
            </a:r>
            <a:r>
              <a:rPr lang="en-US" sz="1400" dirty="0" smtClean="0"/>
              <a:t>	</a:t>
            </a:r>
            <a:r>
              <a:rPr lang="en-US" sz="1400" dirty="0" err="1"/>
              <a:t>Tema</a:t>
            </a:r>
            <a:r>
              <a:rPr lang="en-US" sz="1400" dirty="0"/>
              <a:t> Lube Oil Co. </a:t>
            </a:r>
            <a:r>
              <a:rPr lang="en-US" sz="1400" dirty="0" smtClean="0"/>
              <a:t>			Ghana 		Mitsui </a:t>
            </a:r>
            <a:r>
              <a:rPr lang="en-US" sz="1400" dirty="0"/>
              <a:t>Chem. </a:t>
            </a:r>
            <a:r>
              <a:rPr lang="en-US" sz="1400" dirty="0" smtClean="0"/>
              <a:t>Japan</a:t>
            </a:r>
          </a:p>
          <a:p>
            <a:pPr>
              <a:spcAft>
                <a:spcPts val="0"/>
              </a:spcAft>
            </a:pPr>
            <a:r>
              <a:rPr lang="en-US" sz="1400" dirty="0" smtClean="0"/>
              <a:t> </a:t>
            </a:r>
            <a:endParaRPr lang="en-US" sz="1400" dirty="0"/>
          </a:p>
          <a:p>
            <a:pPr>
              <a:spcAft>
                <a:spcPts val="0"/>
              </a:spcAft>
            </a:pPr>
            <a:r>
              <a:rPr lang="en-US" sz="1400" dirty="0"/>
              <a:t>2008  </a:t>
            </a:r>
            <a:r>
              <a:rPr lang="en-US" sz="1400" dirty="0" smtClean="0"/>
              <a:t>		Dr</a:t>
            </a:r>
            <a:r>
              <a:rPr lang="en-US" sz="1400" dirty="0"/>
              <a:t>. </a:t>
            </a:r>
            <a:r>
              <a:rPr lang="en-US" sz="1400" dirty="0" err="1"/>
              <a:t>Gursharn</a:t>
            </a:r>
            <a:r>
              <a:rPr lang="en-US" sz="1400" dirty="0"/>
              <a:t> Grover </a:t>
            </a:r>
            <a:r>
              <a:rPr lang="en-US" sz="1400" dirty="0" smtClean="0"/>
              <a:t>	</a:t>
            </a:r>
            <a:r>
              <a:rPr lang="en-US" sz="1400" dirty="0"/>
              <a:t>National Research Council </a:t>
            </a:r>
            <a:r>
              <a:rPr lang="en-US" sz="1400" dirty="0" smtClean="0"/>
              <a:t>	India 			</a:t>
            </a:r>
            <a:r>
              <a:rPr lang="en-US" sz="1400" dirty="0" err="1" smtClean="0"/>
              <a:t>Novozymes</a:t>
            </a:r>
            <a:r>
              <a:rPr lang="en-US" sz="1400" dirty="0" smtClean="0"/>
              <a:t> Denmark</a:t>
            </a:r>
          </a:p>
          <a:p>
            <a:pPr>
              <a:spcAft>
                <a:spcPts val="0"/>
              </a:spcAft>
            </a:pPr>
            <a:r>
              <a:rPr lang="en-US" sz="1400" dirty="0" smtClean="0"/>
              <a:t> </a:t>
            </a:r>
            <a:endParaRPr lang="en-US" sz="1400" dirty="0"/>
          </a:p>
          <a:p>
            <a:pPr>
              <a:spcAft>
                <a:spcPts val="0"/>
              </a:spcAft>
            </a:pPr>
            <a:r>
              <a:rPr lang="en-US" sz="1400" dirty="0"/>
              <a:t>2013  </a:t>
            </a:r>
            <a:r>
              <a:rPr lang="en-US" sz="1400" dirty="0" smtClean="0"/>
              <a:t>		Prof</a:t>
            </a:r>
            <a:r>
              <a:rPr lang="en-US" sz="1400" dirty="0"/>
              <a:t>. Jonathan </a:t>
            </a:r>
            <a:r>
              <a:rPr lang="en-US" sz="1400" dirty="0" err="1" smtClean="0"/>
              <a:t>Babalola</a:t>
            </a:r>
            <a:r>
              <a:rPr lang="en-US" sz="1400" dirty="0" smtClean="0"/>
              <a:t>	</a:t>
            </a:r>
            <a:r>
              <a:rPr lang="en-US" sz="1400" dirty="0"/>
              <a:t>Ibadan </a:t>
            </a:r>
            <a:r>
              <a:rPr lang="en-US" sz="1400" dirty="0" smtClean="0"/>
              <a:t>University			Nigeria		Dow </a:t>
            </a:r>
            <a:r>
              <a:rPr lang="en-US" sz="1400" dirty="0"/>
              <a:t>Benelux </a:t>
            </a:r>
            <a:r>
              <a:rPr lang="en-US" sz="1400" dirty="0" smtClean="0"/>
              <a:t>		 </a:t>
            </a:r>
          </a:p>
          <a:p>
            <a:pPr>
              <a:spcAft>
                <a:spcPts val="0"/>
              </a:spcAft>
            </a:pPr>
            <a:r>
              <a:rPr lang="en-US" sz="1400" dirty="0"/>
              <a:t>	</a:t>
            </a:r>
            <a:r>
              <a:rPr lang="en-US" sz="1400" dirty="0" smtClean="0"/>
              <a:t>	Mr</a:t>
            </a:r>
            <a:r>
              <a:rPr lang="en-US" sz="1400" dirty="0"/>
              <a:t>. John Mumbo </a:t>
            </a:r>
            <a:r>
              <a:rPr lang="en-US" sz="1400" dirty="0" smtClean="0"/>
              <a:t>		</a:t>
            </a:r>
            <a:r>
              <a:rPr lang="en-US" sz="1400" dirty="0"/>
              <a:t>Environment </a:t>
            </a:r>
            <a:r>
              <a:rPr lang="en-US" sz="1400" dirty="0" smtClean="0"/>
              <a:t>Authority 		Kenya			Dow Benelux</a:t>
            </a:r>
          </a:p>
          <a:p>
            <a:pPr>
              <a:spcAft>
                <a:spcPts val="0"/>
              </a:spcAft>
            </a:pPr>
            <a:r>
              <a:rPr lang="en-US" sz="1400" dirty="0" smtClean="0"/>
              <a:t> </a:t>
            </a:r>
            <a:endParaRPr lang="en-US" sz="1400" dirty="0"/>
          </a:p>
          <a:p>
            <a:pPr>
              <a:spcAft>
                <a:spcPts val="0"/>
              </a:spcAft>
            </a:pPr>
            <a:r>
              <a:rPr lang="en-US" sz="1400" dirty="0"/>
              <a:t>2014  </a:t>
            </a:r>
            <a:r>
              <a:rPr lang="en-US" sz="1400" dirty="0" smtClean="0"/>
              <a:t>		Eng</a:t>
            </a:r>
            <a:r>
              <a:rPr lang="en-US" sz="1400" dirty="0"/>
              <a:t>. </a:t>
            </a:r>
            <a:r>
              <a:rPr lang="en-US" sz="1400" dirty="0" err="1"/>
              <a:t>Noha</a:t>
            </a:r>
            <a:r>
              <a:rPr lang="en-US" sz="1400" dirty="0"/>
              <a:t> </a:t>
            </a:r>
            <a:r>
              <a:rPr lang="en-US" sz="1400" dirty="0" err="1"/>
              <a:t>Elbalky</a:t>
            </a:r>
            <a:r>
              <a:rPr lang="en-US" sz="1400" dirty="0"/>
              <a:t> </a:t>
            </a:r>
            <a:r>
              <a:rPr lang="en-US" sz="1400" dirty="0" smtClean="0"/>
              <a:t>		</a:t>
            </a:r>
            <a:r>
              <a:rPr lang="en-US" sz="1400" dirty="0"/>
              <a:t>FEI-ECO </a:t>
            </a:r>
            <a:r>
              <a:rPr lang="en-US" sz="1400" dirty="0" smtClean="0"/>
              <a:t>				Cairo			Woodbridge Canada</a:t>
            </a:r>
          </a:p>
          <a:p>
            <a:pPr>
              <a:spcAft>
                <a:spcPts val="0"/>
              </a:spcAft>
            </a:pPr>
            <a:r>
              <a:rPr lang="en-US" sz="1400" dirty="0" smtClean="0"/>
              <a:t> </a:t>
            </a:r>
          </a:p>
          <a:p>
            <a:pPr>
              <a:spcAft>
                <a:spcPts val="0"/>
              </a:spcAft>
            </a:pPr>
            <a:r>
              <a:rPr lang="en-US" sz="1400" dirty="0" smtClean="0"/>
              <a:t>2015 </a:t>
            </a:r>
            <a:r>
              <a:rPr lang="en-US" sz="1400" dirty="0"/>
              <a:t> </a:t>
            </a:r>
            <a:r>
              <a:rPr lang="en-US" sz="1400" dirty="0" smtClean="0"/>
              <a:t>		Prof</a:t>
            </a:r>
            <a:r>
              <a:rPr lang="en-US" sz="1400" dirty="0"/>
              <a:t>. Ahmed Youssef </a:t>
            </a:r>
            <a:r>
              <a:rPr lang="en-US" sz="1400" dirty="0" smtClean="0"/>
              <a:t>	</a:t>
            </a:r>
            <a:r>
              <a:rPr lang="en-US" sz="1400" dirty="0"/>
              <a:t>Cairo </a:t>
            </a:r>
            <a:r>
              <a:rPr lang="en-US" sz="1400" dirty="0" smtClean="0"/>
              <a:t>University			Cairo			Bayer Crop Science </a:t>
            </a:r>
            <a:r>
              <a:rPr lang="en-US" sz="1400" dirty="0"/>
              <a:t>USA </a:t>
            </a:r>
            <a:endParaRPr lang="en-US" sz="1400" dirty="0" smtClean="0"/>
          </a:p>
          <a:p>
            <a:pPr>
              <a:spcAft>
                <a:spcPts val="0"/>
              </a:spcAft>
            </a:pPr>
            <a:r>
              <a:rPr lang="en-US" sz="1400" dirty="0"/>
              <a:t>	</a:t>
            </a:r>
            <a:r>
              <a:rPr lang="en-US" sz="1400" dirty="0" smtClean="0"/>
              <a:t>	Ms</a:t>
            </a:r>
            <a:r>
              <a:rPr lang="en-US" sz="1400" dirty="0"/>
              <a:t>. Christine </a:t>
            </a:r>
            <a:r>
              <a:rPr lang="en-US" sz="1400" dirty="0" err="1"/>
              <a:t>Ashaolu</a:t>
            </a:r>
            <a:r>
              <a:rPr lang="en-US" sz="1400" dirty="0"/>
              <a:t> </a:t>
            </a:r>
            <a:r>
              <a:rPr lang="en-US" sz="1400" dirty="0" smtClean="0"/>
              <a:t>	</a:t>
            </a:r>
            <a:r>
              <a:rPr lang="en-US" sz="1400" dirty="0"/>
              <a:t>Regulatory Agency </a:t>
            </a:r>
            <a:r>
              <a:rPr lang="en-US" sz="1400" dirty="0" smtClean="0"/>
              <a:t>			Abuja Nigeria	National </a:t>
            </a:r>
            <a:r>
              <a:rPr lang="en-US" sz="1400" dirty="0"/>
              <a:t>Silicates Canada </a:t>
            </a:r>
          </a:p>
          <a:p>
            <a:pPr>
              <a:spcAft>
                <a:spcPts val="0"/>
              </a:spcAft>
            </a:pPr>
            <a:endParaRPr lang="en-US" sz="1400" dirty="0"/>
          </a:p>
          <a:p>
            <a:r>
              <a:rPr lang="en-US" dirty="0" smtClean="0"/>
              <a:t> </a:t>
            </a:r>
            <a:endParaRPr lang="en-US" dirty="0"/>
          </a:p>
          <a:p>
            <a:r>
              <a:rPr lang="en-US" dirty="0" smtClean="0"/>
              <a:t> </a:t>
            </a:r>
            <a:endParaRPr lang="en-US" dirty="0"/>
          </a:p>
          <a:p>
            <a:r>
              <a:rPr lang="en-US" dirty="0" smtClean="0"/>
              <a:t> </a:t>
            </a:r>
            <a:endParaRPr lang="en-US" dirty="0"/>
          </a:p>
          <a:p>
            <a:r>
              <a:rPr lang="en-US" dirty="0" smtClean="0"/>
              <a:t> </a:t>
            </a:r>
            <a:endParaRPr lang="en-US" dirty="0"/>
          </a:p>
          <a:p>
            <a:r>
              <a:rPr lang="en-US" dirty="0"/>
              <a:t/>
            </a:r>
            <a:br>
              <a:rPr lang="en-US" dirty="0"/>
            </a:br>
            <a:endParaRPr lang="en-US" dirty="0"/>
          </a:p>
          <a:p>
            <a:r>
              <a:rPr lang="en-US" dirty="0"/>
              <a:t/>
            </a:r>
            <a:br>
              <a:rPr lang="en-US" dirty="0"/>
            </a:br>
            <a:endParaRPr lang="en-US" dirty="0"/>
          </a:p>
        </p:txBody>
      </p:sp>
    </p:spTree>
    <p:extLst>
      <p:ext uri="{BB962C8B-B14F-4D97-AF65-F5344CB8AC3E}">
        <p14:creationId xmlns:p14="http://schemas.microsoft.com/office/powerpoint/2010/main" val="243561768"/>
      </p:ext>
    </p:extLst>
  </p:cSld>
  <p:clrMapOvr>
    <a:masterClrMapping/>
  </p:clrMapOvr>
  <p:transition advClick="0" advTm="30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a:p>
          <a:p>
            <a:endParaRPr lang="en-US" dirty="0"/>
          </a:p>
        </p:txBody>
      </p:sp>
      <p:sp>
        <p:nvSpPr>
          <p:cNvPr id="3" name="Title 2"/>
          <p:cNvSpPr>
            <a:spLocks noGrp="1"/>
          </p:cNvSpPr>
          <p:nvPr>
            <p:ph type="title"/>
          </p:nvPr>
        </p:nvSpPr>
        <p:spPr/>
        <p:txBody>
          <a:bodyPr/>
          <a:lstStyle/>
          <a:p>
            <a:r>
              <a:rPr lang="en-US" dirty="0" smtClean="0"/>
              <a:t>Professor Youssef project </a:t>
            </a:r>
            <a:br>
              <a:rPr lang="en-US" dirty="0" smtClean="0"/>
            </a:br>
            <a:r>
              <a:rPr lang="en-US" dirty="0" smtClean="0"/>
              <a:t>Chemicals storage in North African Universities </a:t>
            </a:r>
            <a:endParaRPr lang="en-US" dirty="0"/>
          </a:p>
        </p:txBody>
      </p:sp>
      <p:pic>
        <p:nvPicPr>
          <p:cNvPr id="4" name="Picture 3" descr="Screen Shot 2016-01-29 at 16.59.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51" y="3698875"/>
            <a:ext cx="3937804" cy="2921000"/>
          </a:xfrm>
          <a:prstGeom prst="rect">
            <a:avLst/>
          </a:prstGeom>
        </p:spPr>
      </p:pic>
      <p:pic>
        <p:nvPicPr>
          <p:cNvPr id="5" name="Picture 4" descr="Screen Shot 2016-01-29 at 16.5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75" y="2403475"/>
            <a:ext cx="4073769" cy="3089275"/>
          </a:xfrm>
          <a:prstGeom prst="rect">
            <a:avLst/>
          </a:prstGeom>
        </p:spPr>
      </p:pic>
      <p:sp>
        <p:nvSpPr>
          <p:cNvPr id="6" name="TextBox 5"/>
          <p:cNvSpPr txBox="1"/>
          <p:nvPr/>
        </p:nvSpPr>
        <p:spPr>
          <a:xfrm>
            <a:off x="1778000" y="5603875"/>
            <a:ext cx="812580" cy="369332"/>
          </a:xfrm>
          <a:prstGeom prst="rect">
            <a:avLst/>
          </a:prstGeom>
          <a:noFill/>
        </p:spPr>
        <p:txBody>
          <a:bodyPr wrap="none" rtlCol="0">
            <a:spAutoFit/>
          </a:bodyPr>
          <a:lstStyle/>
          <a:p>
            <a:r>
              <a:rPr lang="en-US" dirty="0" smtClean="0"/>
              <a:t>Before </a:t>
            </a:r>
            <a:endParaRPr lang="en-US" dirty="0"/>
          </a:p>
        </p:txBody>
      </p:sp>
      <p:sp>
        <p:nvSpPr>
          <p:cNvPr id="7" name="TextBox 6"/>
          <p:cNvSpPr txBox="1"/>
          <p:nvPr/>
        </p:nvSpPr>
        <p:spPr>
          <a:xfrm>
            <a:off x="6524625" y="3190875"/>
            <a:ext cx="655686" cy="369332"/>
          </a:xfrm>
          <a:prstGeom prst="rect">
            <a:avLst/>
          </a:prstGeom>
          <a:noFill/>
        </p:spPr>
        <p:txBody>
          <a:bodyPr wrap="none" rtlCol="0">
            <a:spAutoFit/>
          </a:bodyPr>
          <a:lstStyle/>
          <a:p>
            <a:r>
              <a:rPr lang="en-US" dirty="0" smtClean="0"/>
              <a:t>After</a:t>
            </a:r>
            <a:endParaRPr lang="en-US" dirty="0"/>
          </a:p>
        </p:txBody>
      </p:sp>
    </p:spTree>
    <p:extLst>
      <p:ext uri="{BB962C8B-B14F-4D97-AF65-F5344CB8AC3E}">
        <p14:creationId xmlns:p14="http://schemas.microsoft.com/office/powerpoint/2010/main" val="2862440914"/>
      </p:ext>
    </p:extLst>
  </p:cSld>
  <p:clrMapOvr>
    <a:masterClrMapping/>
  </p:clrMapOvr>
  <p:transition advClick="0" advTm="30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352" y="489857"/>
            <a:ext cx="8229600" cy="1676400"/>
          </a:xfrm>
        </p:spPr>
        <p:txBody>
          <a:bodyPr/>
          <a:lstStyle/>
          <a:p>
            <a:r>
              <a:rPr lang="en-US" sz="3200" dirty="0" smtClean="0"/>
              <a:t>The Discovery Confirmed and Four New Elements Added (30 December 2015)</a:t>
            </a:r>
            <a:br>
              <a:rPr lang="en-US" sz="3200" dirty="0" smtClean="0"/>
            </a:br>
            <a:r>
              <a:rPr lang="en-US" sz="3200" dirty="0" smtClean="0"/>
              <a:t>Names Announced 8 June 2016</a:t>
            </a:r>
            <a:endParaRPr lang="en-US" sz="3200" dirty="0"/>
          </a:p>
        </p:txBody>
      </p:sp>
      <p:pic>
        <p:nvPicPr>
          <p:cNvPr id="1026"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015267" y="2446338"/>
            <a:ext cx="5129342" cy="397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7353025"/>
      </p:ext>
    </p:extLst>
  </p:cSld>
  <p:clrMapOvr>
    <a:masterClrMapping/>
  </p:clrMapOvr>
  <p:transition advClick="0" advTm="30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smtClean="0"/>
              <a:t>IUPAC Current Interests</a:t>
            </a:r>
            <a:endParaRPr lang="en-US" dirty="0"/>
          </a:p>
        </p:txBody>
      </p:sp>
    </p:spTree>
    <p:extLst>
      <p:ext uri="{BB962C8B-B14F-4D97-AF65-F5344CB8AC3E}">
        <p14:creationId xmlns:p14="http://schemas.microsoft.com/office/powerpoint/2010/main" val="4166527599"/>
      </p:ext>
    </p:extLst>
  </p:cSld>
  <p:clrMapOvr>
    <a:masterClrMapping/>
  </p:clrMapOvr>
  <p:transition advClick="0" advTm="30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91" y="877888"/>
            <a:ext cx="8221133" cy="1143000"/>
          </a:xfrm>
        </p:spPr>
        <p:txBody>
          <a:bodyPr>
            <a:normAutofit fontScale="90000"/>
          </a:bodyPr>
          <a:lstStyle/>
          <a:p>
            <a:r>
              <a:rPr lang="en-US" dirty="0" smtClean="0"/>
              <a:t>IUPAC Issues for Today</a:t>
            </a:r>
            <a:br>
              <a:rPr lang="en-US" dirty="0" smtClean="0"/>
            </a:br>
            <a:r>
              <a:rPr lang="en-US" dirty="0" smtClean="0"/>
              <a:t>UN Sustainable Development Report</a:t>
            </a:r>
            <a:endParaRPr lang="en-US" dirty="0"/>
          </a:p>
        </p:txBody>
      </p:sp>
      <p:sp>
        <p:nvSpPr>
          <p:cNvPr id="3" name="Content Placeholder 2"/>
          <p:cNvSpPr>
            <a:spLocks noGrp="1"/>
          </p:cNvSpPr>
          <p:nvPr>
            <p:ph idx="1"/>
          </p:nvPr>
        </p:nvSpPr>
        <p:spPr>
          <a:xfrm>
            <a:off x="580875" y="2524456"/>
            <a:ext cx="8229600" cy="4525963"/>
          </a:xfrm>
        </p:spPr>
        <p:txBody>
          <a:bodyPr/>
          <a:lstStyle/>
          <a:p>
            <a:pPr marL="342900" indent="-342900">
              <a:buFont typeface="Arial" panose="020B0604020202020204" pitchFamily="34" charset="0"/>
              <a:buChar char="•"/>
            </a:pPr>
            <a:r>
              <a:rPr lang="en-US" dirty="0" smtClean="0"/>
              <a:t>UN call for projects in support of its Sustainable Development Goals Q1 2017</a:t>
            </a:r>
          </a:p>
          <a:p>
            <a:pPr marL="342900" indent="-342900">
              <a:buFont typeface="Arial" panose="020B0604020202020204" pitchFamily="34" charset="0"/>
              <a:buChar char="•"/>
            </a:pPr>
            <a:r>
              <a:rPr lang="en-US" dirty="0" smtClean="0"/>
              <a:t>IUPAC project to address this</a:t>
            </a:r>
          </a:p>
          <a:p>
            <a:pPr marL="342900" indent="-342900">
              <a:buFont typeface="Arial" panose="020B0604020202020204" pitchFamily="34" charset="0"/>
              <a:buChar char="•"/>
            </a:pPr>
            <a:r>
              <a:rPr lang="en-US" dirty="0" smtClean="0"/>
              <a:t>Creation of an </a:t>
            </a:r>
            <a:r>
              <a:rPr lang="en-US" dirty="0" smtClean="0"/>
              <a:t>interdivisional Sub-Committee </a:t>
            </a:r>
            <a:r>
              <a:rPr lang="en-US" dirty="0" smtClean="0"/>
              <a:t>on Green and Sustainable Chemistry approved</a:t>
            </a:r>
            <a:endParaRPr lang="en-US" dirty="0"/>
          </a:p>
          <a:p>
            <a:endParaRPr lang="en-US" dirty="0"/>
          </a:p>
        </p:txBody>
      </p:sp>
      <p:sp>
        <p:nvSpPr>
          <p:cNvPr id="4" name="Rectangle 3"/>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5" name="Picture 4" descr="lUPAC_blocks_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6" name="TextBox 5"/>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sp>
        <p:nvSpPr>
          <p:cNvPr id="7" name="AutoShape 2" descr="http://www.undp.org/content/dam/undp/img/sdg/icons100/xTGG_Icon_Color_18.png.pagespeed.ic.v5vYqyaZjf.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49" y="4386942"/>
            <a:ext cx="1685049" cy="217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355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6" y="274637"/>
            <a:ext cx="8188477" cy="1471749"/>
          </a:xfrm>
        </p:spPr>
        <p:txBody>
          <a:bodyPr>
            <a:noAutofit/>
          </a:bodyPr>
          <a:lstStyle/>
          <a:p>
            <a:r>
              <a:rPr lang="en-US" sz="2800" dirty="0"/>
              <a:t>IUPAC Issues for </a:t>
            </a:r>
            <a:r>
              <a:rPr lang="en-US" sz="2800" dirty="0" smtClean="0"/>
              <a:t>Today</a:t>
            </a:r>
            <a:r>
              <a:rPr lang="en-US" sz="2800" dirty="0"/>
              <a:t/>
            </a:r>
            <a:br>
              <a:rPr lang="en-US" sz="2800" dirty="0"/>
            </a:br>
            <a:r>
              <a:rPr lang="en-US" sz="2800" dirty="0" smtClean="0"/>
              <a:t>Big Data, Data Sharing, Standards &amp;  Machine Exchange</a:t>
            </a:r>
            <a:endParaRPr lang="en-US" sz="2800" dirty="0"/>
          </a:p>
        </p:txBody>
      </p:sp>
      <p:sp>
        <p:nvSpPr>
          <p:cNvPr id="3" name="Content Placeholder 2"/>
          <p:cNvSpPr>
            <a:spLocks noGrp="1"/>
          </p:cNvSpPr>
          <p:nvPr>
            <p:ph idx="1"/>
          </p:nvPr>
        </p:nvSpPr>
        <p:spPr>
          <a:xfrm>
            <a:off x="457200" y="1600201"/>
            <a:ext cx="8229600" cy="4889690"/>
          </a:xfrm>
        </p:spPr>
        <p:txBody>
          <a:bodyPr>
            <a:normAutofit/>
          </a:bodyPr>
          <a:lstStyle/>
          <a:p>
            <a:endParaRPr lang="en-US" dirty="0"/>
          </a:p>
          <a:p>
            <a:endParaRPr lang="en-US" dirty="0" smtClean="0"/>
          </a:p>
          <a:p>
            <a:endParaRPr lang="en-US" dirty="0"/>
          </a:p>
          <a:p>
            <a:endParaRPr lang="en-US" dirty="0" smtClean="0"/>
          </a:p>
          <a:p>
            <a:endParaRPr lang="en-US" dirty="0"/>
          </a:p>
          <a:p>
            <a:endParaRPr lang="en-US" dirty="0" smtClean="0"/>
          </a:p>
          <a:p>
            <a:r>
              <a:rPr lang="en-US" sz="1400" dirty="0"/>
              <a:t>http://www.inchi-trust.org/</a:t>
            </a:r>
            <a:endParaRPr lang="en-US" sz="1400" dirty="0" smtClean="0"/>
          </a:p>
          <a:p>
            <a:endParaRPr lang="en-US" sz="1400" dirty="0"/>
          </a:p>
          <a:p>
            <a:endParaRPr lang="en-US" sz="1400" dirty="0" smtClean="0"/>
          </a:p>
          <a:p>
            <a:endParaRPr lang="en-US" sz="1400" dirty="0"/>
          </a:p>
          <a:p>
            <a:pPr marL="0" indent="0">
              <a:buNone/>
            </a:pPr>
            <a:endParaRPr lang="en-US" dirty="0"/>
          </a:p>
        </p:txBody>
      </p:sp>
      <p:pic>
        <p:nvPicPr>
          <p:cNvPr id="4" name="Picture 3" descr="Screen Shot 2016-04-27 at 15.29.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328" y="3502620"/>
            <a:ext cx="1639341" cy="209264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6" name="Picture 5" descr="lUPAC_blocks_RGB.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7" name="TextBox 6"/>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07" y="2079822"/>
            <a:ext cx="2156051" cy="14930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273061"/>
            <a:ext cx="1352550" cy="1352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3696000" y="1746387"/>
            <a:ext cx="1957908" cy="307777"/>
          </a:xfrm>
          <a:prstGeom prst="rect">
            <a:avLst/>
          </a:prstGeom>
          <a:noFill/>
        </p:spPr>
        <p:txBody>
          <a:bodyPr wrap="none" rtlCol="0">
            <a:spAutoFit/>
          </a:bodyPr>
          <a:lstStyle/>
          <a:p>
            <a:r>
              <a:rPr lang="en-US" sz="1400" dirty="0" smtClean="0"/>
              <a:t>Project: 2015-019-2-800</a:t>
            </a:r>
            <a:endParaRPr lang="en-US" sz="1400" dirty="0"/>
          </a:p>
        </p:txBody>
      </p:sp>
      <p:sp>
        <p:nvSpPr>
          <p:cNvPr id="9" name="TextBox 8"/>
          <p:cNvSpPr txBox="1"/>
          <p:nvPr/>
        </p:nvSpPr>
        <p:spPr>
          <a:xfrm>
            <a:off x="767706" y="3625611"/>
            <a:ext cx="2156051" cy="923330"/>
          </a:xfrm>
          <a:prstGeom prst="rect">
            <a:avLst/>
          </a:prstGeom>
          <a:noFill/>
        </p:spPr>
        <p:txBody>
          <a:bodyPr wrap="square" rtlCol="0">
            <a:spAutoFit/>
          </a:bodyPr>
          <a:lstStyle/>
          <a:p>
            <a:r>
              <a:rPr lang="en-US" dirty="0" smtClean="0"/>
              <a:t>IUPAC International Chemical Identifier (</a:t>
            </a:r>
            <a:r>
              <a:rPr lang="en-US" dirty="0" err="1" smtClean="0"/>
              <a:t>InChI</a:t>
            </a:r>
            <a:r>
              <a:rPr lang="en-US" baseline="30000" dirty="0" err="1" smtClean="0"/>
              <a:t>TM</a:t>
            </a:r>
            <a:r>
              <a:rPr lang="en-US" dirty="0" smtClean="0"/>
              <a:t>)</a:t>
            </a:r>
            <a:endParaRPr lang="en-US" dirty="0"/>
          </a:p>
        </p:txBody>
      </p:sp>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2307" y="3849715"/>
            <a:ext cx="2838450" cy="1771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92430" y="5802085"/>
            <a:ext cx="3822970" cy="307777"/>
          </a:xfrm>
          <a:prstGeom prst="rect">
            <a:avLst/>
          </a:prstGeom>
          <a:noFill/>
        </p:spPr>
        <p:txBody>
          <a:bodyPr wrap="none" rtlCol="0">
            <a:spAutoFit/>
          </a:bodyPr>
          <a:lstStyle/>
          <a:p>
            <a:r>
              <a:rPr lang="en-US" sz="1400" dirty="0"/>
              <a:t>http://</a:t>
            </a:r>
            <a:r>
              <a:rPr lang="en-US" sz="1400" dirty="0" smtClean="0"/>
              <a:t>www.icsu.org/science-international/accord</a:t>
            </a:r>
            <a:endParaRPr lang="en-US" sz="1400" dirty="0"/>
          </a:p>
        </p:txBody>
      </p:sp>
      <p:sp>
        <p:nvSpPr>
          <p:cNvPr id="11" name="Right Arrow 10"/>
          <p:cNvSpPr/>
          <p:nvPr/>
        </p:nvSpPr>
        <p:spPr>
          <a:xfrm>
            <a:off x="2923758" y="2826345"/>
            <a:ext cx="772242" cy="2325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492890" y="6103287"/>
            <a:ext cx="2156051" cy="369332"/>
          </a:xfrm>
          <a:prstGeom prst="rect">
            <a:avLst/>
          </a:prstGeom>
          <a:noFill/>
        </p:spPr>
        <p:txBody>
          <a:bodyPr wrap="square" rtlCol="0">
            <a:spAutoFit/>
          </a:bodyPr>
          <a:lstStyle/>
          <a:p>
            <a:r>
              <a:rPr lang="en-US" dirty="0" smtClean="0"/>
              <a:t>ICSU Big Data</a:t>
            </a:r>
            <a:endParaRPr lang="en-US" dirty="0"/>
          </a:p>
        </p:txBody>
      </p:sp>
      <p:sp>
        <p:nvSpPr>
          <p:cNvPr id="16" name="TextBox 15"/>
          <p:cNvSpPr txBox="1"/>
          <p:nvPr/>
        </p:nvSpPr>
        <p:spPr>
          <a:xfrm>
            <a:off x="5414865" y="2224988"/>
            <a:ext cx="2156051" cy="338554"/>
          </a:xfrm>
          <a:prstGeom prst="rect">
            <a:avLst/>
          </a:prstGeom>
          <a:noFill/>
        </p:spPr>
        <p:txBody>
          <a:bodyPr wrap="square" rtlCol="0">
            <a:spAutoFit/>
          </a:bodyPr>
          <a:lstStyle/>
          <a:p>
            <a:r>
              <a:rPr lang="en-US" sz="1600" dirty="0" smtClean="0"/>
              <a:t>QR Codes</a:t>
            </a:r>
            <a:endParaRPr lang="en-US" sz="1600" dirty="0"/>
          </a:p>
        </p:txBody>
      </p:sp>
    </p:spTree>
    <p:extLst>
      <p:ext uri="{BB962C8B-B14F-4D97-AF65-F5344CB8AC3E}">
        <p14:creationId xmlns:p14="http://schemas.microsoft.com/office/powerpoint/2010/main" val="4186139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87438" y="2293626"/>
            <a:ext cx="8229600" cy="3961805"/>
          </a:xfrm>
        </p:spPr>
        <p:txBody>
          <a:bodyPr/>
          <a:lstStyle/>
          <a:p>
            <a:pPr marL="342900" indent="-342900">
              <a:buFont typeface="Arial" panose="020B0604020202020204" pitchFamily="34" charset="0"/>
              <a:buChar char="•"/>
            </a:pPr>
            <a:r>
              <a:rPr lang="en-US" sz="2000" dirty="0" smtClean="0"/>
              <a:t>Is a policy framework to promote chemical safety around the world.</a:t>
            </a:r>
          </a:p>
          <a:p>
            <a:pPr marL="342900" indent="-342900">
              <a:buFont typeface="Arial" panose="020B0604020202020204" pitchFamily="34" charset="0"/>
              <a:buChar char="•"/>
            </a:pPr>
            <a:r>
              <a:rPr lang="en-US" sz="2000" dirty="0" smtClean="0"/>
              <a:t>Key Initiative by UN through UNEP and WHO </a:t>
            </a:r>
          </a:p>
          <a:p>
            <a:pPr marL="342900" indent="-342900">
              <a:buFont typeface="Arial" panose="020B0604020202020204" pitchFamily="34" charset="0"/>
              <a:buChar char="•"/>
            </a:pPr>
            <a:r>
              <a:rPr lang="en-US" sz="2000" dirty="0" smtClean="0"/>
              <a:t>IUPAC sees a role for an authoritative, independent, science input</a:t>
            </a:r>
          </a:p>
          <a:p>
            <a:pPr marL="342900" indent="-342900">
              <a:buFont typeface="Arial" panose="020B0604020202020204" pitchFamily="34" charset="0"/>
              <a:buChar char="•"/>
            </a:pPr>
            <a:r>
              <a:rPr lang="en-US" sz="2000" dirty="0" smtClean="0"/>
              <a:t>Currently reviewing IUPAC projects on green and sustainable chemistry as an input and reviewing the international chemistry approach to the new UN Sustainable Development Goals.</a:t>
            </a:r>
          </a:p>
          <a:p>
            <a:pPr marL="342900" indent="-342900">
              <a:buFont typeface="Arial" panose="020B0604020202020204" pitchFamily="34" charset="0"/>
              <a:buChar char="•"/>
            </a:pPr>
            <a:r>
              <a:rPr lang="en-US" sz="2000" dirty="0" smtClean="0"/>
              <a:t>Seeking an efficient way to engage in SAICM process</a:t>
            </a:r>
          </a:p>
          <a:p>
            <a:pPr marL="342900" indent="-342900">
              <a:buFont typeface="Arial" panose="020B0604020202020204" pitchFamily="34" charset="0"/>
              <a:buChar char="•"/>
            </a:pPr>
            <a:r>
              <a:rPr lang="en-US" sz="2000" dirty="0" smtClean="0"/>
              <a:t>Represented by Anna </a:t>
            </a:r>
            <a:r>
              <a:rPr lang="en-US" sz="2000" dirty="0" err="1" smtClean="0"/>
              <a:t>Makarova</a:t>
            </a:r>
            <a:r>
              <a:rPr lang="en-US" sz="2000" dirty="0" smtClean="0"/>
              <a:t>, </a:t>
            </a:r>
            <a:r>
              <a:rPr lang="en-US" sz="2000" dirty="0"/>
              <a:t>Mendeleyev University of Technology</a:t>
            </a:r>
            <a:endParaRPr lang="en-US" sz="2000" dirty="0" smtClean="0"/>
          </a:p>
          <a:p>
            <a:pPr marL="342900" indent="-342900">
              <a:buFont typeface="Arial" panose="020B0604020202020204" pitchFamily="34" charset="0"/>
              <a:buChar char="•"/>
            </a:pPr>
            <a:endParaRPr lang="en-US" sz="2000" dirty="0"/>
          </a:p>
          <a:p>
            <a:endParaRPr lang="en-US" sz="2000" dirty="0" smtClean="0"/>
          </a:p>
          <a:p>
            <a:pPr marL="342900" indent="-342900">
              <a:buFont typeface="Arial" panose="020B0604020202020204" pitchFamily="34" charset="0"/>
              <a:buChar char="•"/>
            </a:pPr>
            <a:endParaRPr lang="en-US" sz="2000" dirty="0"/>
          </a:p>
        </p:txBody>
      </p:sp>
      <p:sp>
        <p:nvSpPr>
          <p:cNvPr id="3" name="Title 2"/>
          <p:cNvSpPr>
            <a:spLocks noGrp="1"/>
          </p:cNvSpPr>
          <p:nvPr>
            <p:ph type="title"/>
          </p:nvPr>
        </p:nvSpPr>
        <p:spPr>
          <a:xfrm>
            <a:off x="465667" y="685800"/>
            <a:ext cx="8229600" cy="727075"/>
          </a:xfrm>
        </p:spPr>
        <p:txBody>
          <a:bodyPr/>
          <a:lstStyle/>
          <a:p>
            <a:r>
              <a:rPr lang="en-US" sz="2800" dirty="0"/>
              <a:t>IUPAC Issues for Today </a:t>
            </a:r>
            <a:r>
              <a:rPr lang="en-US" sz="2800" dirty="0" smtClean="0"/>
              <a:t/>
            </a:r>
            <a:br>
              <a:rPr lang="en-US" sz="2800" dirty="0" smtClean="0"/>
            </a:br>
            <a:r>
              <a:rPr lang="en-US" sz="2800" dirty="0" smtClean="0"/>
              <a:t>Strategic Approach to International Chemicals Management (SAICM)</a:t>
            </a:r>
            <a:endParaRPr lang="en-US" sz="2800" dirty="0"/>
          </a:p>
        </p:txBody>
      </p:sp>
      <p:pic>
        <p:nvPicPr>
          <p:cNvPr id="3074" name="Picture 2" descr="SAICM logo bl 219x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558" y="5609090"/>
            <a:ext cx="2085975" cy="80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07841"/>
      </p:ext>
    </p:extLst>
  </p:cSld>
  <p:clrMapOvr>
    <a:masterClrMapping/>
  </p:clrMapOvr>
  <p:transition advClick="0" advTm="30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91" y="735013"/>
            <a:ext cx="8221133" cy="1143000"/>
          </a:xfrm>
        </p:spPr>
        <p:txBody>
          <a:bodyPr>
            <a:normAutofit fontScale="90000"/>
          </a:bodyPr>
          <a:lstStyle/>
          <a:p>
            <a:r>
              <a:rPr lang="en-US" dirty="0"/>
              <a:t>IUPAC Issues for </a:t>
            </a:r>
            <a:r>
              <a:rPr lang="en-US" dirty="0" smtClean="0"/>
              <a:t>Today</a:t>
            </a:r>
            <a:r>
              <a:rPr lang="en-US" dirty="0"/>
              <a:t/>
            </a:r>
            <a:br>
              <a:rPr lang="en-US" dirty="0"/>
            </a:br>
            <a:r>
              <a:rPr lang="en-US" dirty="0"/>
              <a:t>OPCW </a:t>
            </a:r>
            <a:r>
              <a:rPr lang="en-US" dirty="0" smtClean="0"/>
              <a:t>Ethical Guidelines</a:t>
            </a:r>
            <a:endParaRPr lang="en-US" dirty="0"/>
          </a:p>
        </p:txBody>
      </p:sp>
      <p:sp>
        <p:nvSpPr>
          <p:cNvPr id="3" name="Content Placeholder 2"/>
          <p:cNvSpPr>
            <a:spLocks noGrp="1"/>
          </p:cNvSpPr>
          <p:nvPr>
            <p:ph idx="1"/>
          </p:nvPr>
        </p:nvSpPr>
        <p:spPr>
          <a:xfrm>
            <a:off x="449791" y="2060575"/>
            <a:ext cx="8229601" cy="4525963"/>
          </a:xfrm>
        </p:spPr>
        <p:txBody>
          <a:bodyPr>
            <a:normAutofit/>
          </a:bodyPr>
          <a:lstStyle/>
          <a:p>
            <a:pPr algn="ctr"/>
            <a:r>
              <a:rPr lang="en-US" b="1" i="1" dirty="0" smtClean="0"/>
              <a:t> IUPAC Endorsed </a:t>
            </a:r>
          </a:p>
          <a:p>
            <a:r>
              <a:rPr lang="en-US" dirty="0" smtClean="0"/>
              <a:t>The production </a:t>
            </a:r>
            <a:r>
              <a:rPr lang="en-US" dirty="0"/>
              <a:t>and use of chemicals is accompanied by recognition of the responsibility </a:t>
            </a:r>
            <a:r>
              <a:rPr lang="en-US" dirty="0" smtClean="0"/>
              <a:t>of chemists to </a:t>
            </a:r>
            <a:r>
              <a:rPr lang="en-US" dirty="0"/>
              <a:t>ensure that they are applied solely for peaceful and beneficial purposes. </a:t>
            </a:r>
            <a:endParaRPr lang="en-US" dirty="0" smtClean="0"/>
          </a:p>
          <a:p>
            <a:r>
              <a:rPr lang="en-US" sz="2000" dirty="0">
                <a:hlinkClick r:id="rId2"/>
              </a:rPr>
              <a:t>https://www.opcw.org/special-sections/science-technology/the-hague-ethical-guidelines</a:t>
            </a:r>
            <a:r>
              <a:rPr lang="en-US" sz="2000" dirty="0" smtClean="0">
                <a:hlinkClick r:id="rId2"/>
              </a:rPr>
              <a:t>/</a:t>
            </a:r>
            <a:r>
              <a:rPr lang="en-US" sz="2000" dirty="0" smtClean="0"/>
              <a:t> </a:t>
            </a:r>
            <a:endParaRPr lang="en-US" sz="2000" dirty="0"/>
          </a:p>
          <a:p>
            <a:endParaRPr lang="en-US" dirty="0" smtClean="0"/>
          </a:p>
          <a:p>
            <a:endParaRPr lang="en-US" dirty="0"/>
          </a:p>
        </p:txBody>
      </p:sp>
      <p:sp>
        <p:nvSpPr>
          <p:cNvPr id="4" name="Rectangle 3"/>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5" name="Picture 4" descr="lUPAC_blocks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6" name="TextBox 5"/>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4329113"/>
            <a:ext cx="2857500"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145" y="4561114"/>
            <a:ext cx="3216075" cy="1568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97628" y="1883228"/>
            <a:ext cx="718352" cy="634202"/>
          </a:xfrm>
          <a:prstGeom prst="rect">
            <a:avLst/>
          </a:prstGeom>
        </p:spPr>
      </p:pic>
    </p:spTree>
    <p:extLst>
      <p:ext uri="{BB962C8B-B14F-4D97-AF65-F5344CB8AC3E}">
        <p14:creationId xmlns:p14="http://schemas.microsoft.com/office/powerpoint/2010/main" val="34211985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IUPAC Issues for Today</a:t>
            </a:r>
            <a:br>
              <a:rPr lang="en-US" dirty="0" smtClean="0"/>
            </a:br>
            <a:r>
              <a:rPr lang="en-US" dirty="0" smtClean="0"/>
              <a:t>Bringing Science and Education Together</a:t>
            </a:r>
            <a:endParaRPr lang="en-US" dirty="0"/>
          </a:p>
        </p:txBody>
      </p:sp>
      <p:pic>
        <p:nvPicPr>
          <p:cNvPr id="8194"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1188795" y="1894114"/>
            <a:ext cx="5153757" cy="392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29931" y="6067247"/>
            <a:ext cx="3107389" cy="646331"/>
          </a:xfrm>
          <a:prstGeom prst="rect">
            <a:avLst/>
          </a:prstGeom>
          <a:noFill/>
        </p:spPr>
        <p:txBody>
          <a:bodyPr wrap="none" rtlCol="0">
            <a:spAutoFit/>
          </a:bodyPr>
          <a:lstStyle/>
          <a:p>
            <a:r>
              <a:rPr lang="en-US" dirty="0" smtClean="0"/>
              <a:t>Peter Mahaffy/Norman Holden</a:t>
            </a:r>
          </a:p>
          <a:p>
            <a:r>
              <a:rPr lang="en-US" dirty="0" smtClean="0"/>
              <a:t>www.isotopesmatter.com</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06" y="6067247"/>
            <a:ext cx="4083252" cy="51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53481"/>
      </p:ext>
    </p:extLst>
  </p:cSld>
  <p:clrMapOvr>
    <a:masterClrMapping/>
  </p:clrMapOvr>
  <p:transition advClick="0" advTm="30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Come Join us for IUPAC2017</a:t>
            </a:r>
            <a:br>
              <a:rPr lang="en-US" dirty="0" smtClean="0"/>
            </a:br>
            <a:endParaRPr lang="en-US" dirty="0"/>
          </a:p>
        </p:txBody>
      </p:sp>
      <p:sp>
        <p:nvSpPr>
          <p:cNvPr id="4" name="Content Placeholder 3"/>
          <p:cNvSpPr>
            <a:spLocks noGrp="1"/>
          </p:cNvSpPr>
          <p:nvPr>
            <p:ph sz="quarter" idx="10"/>
          </p:nvPr>
        </p:nvSpPr>
        <p:spPr/>
        <p:txBody>
          <a:bodyPr/>
          <a:lstStyle/>
          <a:p>
            <a:endParaRPr lang="en-US" dirty="0" smtClean="0"/>
          </a:p>
          <a:p>
            <a:pPr algn="ctr"/>
            <a:r>
              <a:rPr lang="en-US" dirty="0" smtClean="0"/>
              <a:t>www.iupac2017.org</a:t>
            </a:r>
            <a:endParaRPr lang="en-US" dirty="0"/>
          </a:p>
          <a:p>
            <a:r>
              <a:rPr lang="en-US" dirty="0" smtClean="0"/>
              <a:t>Cal</a:t>
            </a:r>
          </a:p>
          <a:p>
            <a:endParaRPr lang="en-US" dirty="0"/>
          </a:p>
          <a:p>
            <a:endParaRPr lang="en-US" dirty="0" smtClean="0"/>
          </a:p>
          <a:p>
            <a:endParaRPr lang="en-US" dirty="0"/>
          </a:p>
          <a:p>
            <a:r>
              <a:rPr lang="en-US" dirty="0" smtClean="0"/>
              <a:t>Bring your best and brightest to participate!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8625"/>
            <a:ext cx="8795657" cy="346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370277"/>
      </p:ext>
    </p:extLst>
  </p:cSld>
  <p:clrMapOvr>
    <a:masterClrMapping/>
  </p:clrMapOvr>
  <p:transition advClick="0" advTm="30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100 Years of IUPAC-Centenary Celebration</a:t>
            </a:r>
            <a:br>
              <a:rPr lang="en-US" dirty="0" smtClean="0"/>
            </a:br>
            <a:endParaRPr lang="en-US" dirty="0"/>
          </a:p>
        </p:txBody>
      </p:sp>
      <p:sp>
        <p:nvSpPr>
          <p:cNvPr id="4" name="Content Placeholder 3"/>
          <p:cNvSpPr>
            <a:spLocks noGrp="1"/>
          </p:cNvSpPr>
          <p:nvPr>
            <p:ph sz="quarter" idx="10"/>
          </p:nvPr>
        </p:nvSpPr>
        <p:spPr/>
        <p:txBody>
          <a:bodyPr/>
          <a:lstStyle/>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	</a:t>
            </a:r>
          </a:p>
          <a:p>
            <a:r>
              <a:rPr lang="en-US" i="1" dirty="0" smtClean="0"/>
              <a:t>Also, the 150</a:t>
            </a:r>
            <a:r>
              <a:rPr lang="en-US" i="1" baseline="30000" dirty="0" smtClean="0"/>
              <a:t>th</a:t>
            </a:r>
            <a:r>
              <a:rPr lang="en-US" i="1" dirty="0" smtClean="0"/>
              <a:t> Anniversary of the Periodic Table of the Elements</a:t>
            </a:r>
            <a:endParaRPr lang="en-US" i="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460500"/>
            <a:ext cx="6972300"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591849"/>
      </p:ext>
    </p:extLst>
  </p:cSld>
  <p:clrMapOvr>
    <a:masterClrMapping/>
  </p:clrMapOvr>
  <p:transition advClick="0" advTm="30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solidFill>
                  <a:prstClr val="white"/>
                </a:solidFill>
                <a:cs typeface="Arial" charset="0"/>
              </a:rPr>
              <a:t>and </a:t>
            </a:r>
            <a:r>
              <a:rPr lang="en-US" dirty="0">
                <a:solidFill>
                  <a:prstClr val="white"/>
                </a:solidFill>
                <a:cs typeface="Arial" charset="0"/>
              </a:rPr>
              <a:t>background, recruited by transparent and well-understood processes.</a:t>
            </a:r>
          </a:p>
          <a:p>
            <a:endParaRPr lang="en-US" dirty="0"/>
          </a:p>
        </p:txBody>
      </p:sp>
      <p:sp>
        <p:nvSpPr>
          <p:cNvPr id="3" name="Title 2"/>
          <p:cNvSpPr>
            <a:spLocks noGrp="1"/>
          </p:cNvSpPr>
          <p:nvPr>
            <p:ph type="title"/>
          </p:nvPr>
        </p:nvSpPr>
        <p:spPr/>
        <p:txBody>
          <a:bodyPr/>
          <a:lstStyle/>
          <a:p>
            <a:r>
              <a:rPr lang="en-US" sz="2800" dirty="0" smtClean="0"/>
              <a:t>Encourage and Mentor the Best and Brightest for the Future and Collaboration on Global Scale</a:t>
            </a:r>
            <a:endParaRPr lang="en-US" sz="2800" dirty="0"/>
          </a:p>
        </p:txBody>
      </p:sp>
      <p:graphicFrame>
        <p:nvGraphicFramePr>
          <p:cNvPr id="4" name="Diagram 3"/>
          <p:cNvGraphicFramePr/>
          <p:nvPr>
            <p:extLst>
              <p:ext uri="{D42A27DB-BD31-4B8C-83A1-F6EECF244321}">
                <p14:modId xmlns:p14="http://schemas.microsoft.com/office/powerpoint/2010/main" val="1936505901"/>
              </p:ext>
            </p:extLst>
          </p:nvPr>
        </p:nvGraphicFramePr>
        <p:xfrm>
          <a:off x="3853544" y="2950028"/>
          <a:ext cx="5148942" cy="3069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31" y="2590801"/>
            <a:ext cx="3831680" cy="3228190"/>
          </a:xfrm>
          <a:prstGeom prst="rect">
            <a:avLst/>
          </a:prstGeom>
          <a:ln w="31750">
            <a:solidFill>
              <a:schemeClr val="accent4">
                <a:lumMod val="75000"/>
              </a:schemeClr>
            </a:solidFill>
          </a:ln>
        </p:spPr>
      </p:pic>
    </p:spTree>
    <p:extLst>
      <p:ext uri="{BB962C8B-B14F-4D97-AF65-F5344CB8AC3E}">
        <p14:creationId xmlns:p14="http://schemas.microsoft.com/office/powerpoint/2010/main" val="358873033"/>
      </p:ext>
    </p:extLst>
  </p:cSld>
  <p:clrMapOvr>
    <a:masterClrMapping/>
  </p:clrMapOvr>
  <p:transition advClick="0" advTm="30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48896" y="2275114"/>
            <a:ext cx="3137504" cy="3210690"/>
          </a:xfrm>
        </p:spPr>
        <p:txBody>
          <a:bodyPr/>
          <a:lstStyle/>
          <a:p>
            <a:pPr>
              <a:spcBef>
                <a:spcPct val="50000"/>
              </a:spcBef>
              <a:buClr>
                <a:schemeClr val="tx1"/>
              </a:buClr>
            </a:pPr>
            <a:r>
              <a:rPr lang="en-US" altLang="en-US" sz="1600" dirty="0"/>
              <a:t>Current IUPAC P</a:t>
            </a:r>
            <a:r>
              <a:rPr lang="en-US" altLang="en-US" sz="1600" dirty="0" smtClean="0"/>
              <a:t>rojects </a:t>
            </a:r>
          </a:p>
          <a:p>
            <a:pPr>
              <a:spcBef>
                <a:spcPct val="50000"/>
              </a:spcBef>
              <a:buClr>
                <a:schemeClr val="tx1"/>
              </a:buClr>
            </a:pPr>
            <a:r>
              <a:rPr lang="en-US" altLang="en-US" sz="1600" dirty="0" smtClean="0"/>
              <a:t>Member Directory</a:t>
            </a:r>
            <a:endParaRPr lang="en-US" altLang="en-US" sz="1600" dirty="0"/>
          </a:p>
          <a:p>
            <a:pPr>
              <a:spcBef>
                <a:spcPct val="50000"/>
              </a:spcBef>
              <a:buClr>
                <a:schemeClr val="tx1"/>
              </a:buClr>
            </a:pPr>
            <a:r>
              <a:rPr lang="en-US" altLang="en-US" sz="1600" dirty="0"/>
              <a:t>Reports and </a:t>
            </a:r>
            <a:r>
              <a:rPr lang="en-US" altLang="en-US" sz="1600" dirty="0" smtClean="0"/>
              <a:t>Recommendations</a:t>
            </a:r>
            <a:endParaRPr lang="en-US" altLang="en-US" sz="1600" dirty="0"/>
          </a:p>
          <a:p>
            <a:pPr>
              <a:spcBef>
                <a:spcPct val="50000"/>
              </a:spcBef>
              <a:buClr>
                <a:schemeClr val="tx1"/>
              </a:buClr>
            </a:pPr>
            <a:r>
              <a:rPr lang="en-US" altLang="en-US" sz="1600" i="1" dirty="0"/>
              <a:t>Chemistry </a:t>
            </a:r>
            <a:r>
              <a:rPr lang="en-US" altLang="en-US" sz="1600" i="1" dirty="0" smtClean="0"/>
              <a:t>International </a:t>
            </a:r>
            <a:r>
              <a:rPr lang="en-US" altLang="en-US" sz="1600" i="1" dirty="0" err="1" smtClean="0"/>
              <a:t>eTOC</a:t>
            </a:r>
            <a:endParaRPr lang="en-US" altLang="en-US" sz="1600" i="1" dirty="0"/>
          </a:p>
          <a:p>
            <a:pPr>
              <a:spcBef>
                <a:spcPct val="50000"/>
              </a:spcBef>
              <a:buClr>
                <a:schemeClr val="tx1"/>
              </a:buClr>
            </a:pPr>
            <a:r>
              <a:rPr lang="en-US" altLang="en-US" sz="1600" dirty="0"/>
              <a:t>Conference </a:t>
            </a:r>
            <a:r>
              <a:rPr lang="en-US" altLang="en-US" sz="1600" dirty="0" smtClean="0"/>
              <a:t>and Events Calendar</a:t>
            </a:r>
            <a:endParaRPr lang="en-US" altLang="en-US" sz="1600" dirty="0"/>
          </a:p>
          <a:p>
            <a:pPr>
              <a:spcBef>
                <a:spcPct val="50000"/>
              </a:spcBef>
              <a:buClr>
                <a:schemeClr val="tx1"/>
              </a:buClr>
            </a:pPr>
            <a:r>
              <a:rPr lang="en-US" altLang="en-US" sz="1600" dirty="0"/>
              <a:t>Nomenclature and </a:t>
            </a:r>
            <a:r>
              <a:rPr lang="en-US" altLang="en-US" sz="1600" dirty="0" smtClean="0"/>
              <a:t>Terminology</a:t>
            </a:r>
          </a:p>
          <a:p>
            <a:pPr>
              <a:spcBef>
                <a:spcPct val="50000"/>
              </a:spcBef>
              <a:buClr>
                <a:schemeClr val="tx1"/>
              </a:buClr>
            </a:pPr>
            <a:r>
              <a:rPr lang="en-US" altLang="en-US" sz="1600" dirty="0" smtClean="0"/>
              <a:t>Governance</a:t>
            </a:r>
            <a:endParaRPr lang="en-US" altLang="en-US" sz="1600" dirty="0"/>
          </a:p>
          <a:p>
            <a:pPr algn="ctr"/>
            <a:endParaRPr lang="en-US" sz="2800" dirty="0"/>
          </a:p>
        </p:txBody>
      </p:sp>
      <p:sp>
        <p:nvSpPr>
          <p:cNvPr id="4" name="Rectangle 2"/>
          <p:cNvSpPr txBox="1">
            <a:spLocks noChangeArrowheads="1"/>
          </p:cNvSpPr>
          <p:nvPr/>
        </p:nvSpPr>
        <p:spPr>
          <a:xfrm>
            <a:off x="740229" y="642257"/>
            <a:ext cx="7609114" cy="1143000"/>
          </a:xfrm>
          <a:prstGeom prst="rect">
            <a:avLst/>
          </a:prstGeom>
        </p:spPr>
        <p:txBody>
          <a:bodyPr vert="horz" lIns="0" tIns="0" rIns="0" bIns="45720" rtlCol="0" anchor="t" anchorCtr="0">
            <a:normAutofit fontScale="97500"/>
          </a:bodyPr>
          <a:lstStyle>
            <a:lvl1pPr algn="ctr" defTabSz="457200" rtl="0" eaLnBrk="1" latinLnBrk="0" hangingPunct="1">
              <a:spcBef>
                <a:spcPct val="0"/>
              </a:spcBef>
              <a:buNone/>
              <a:defRPr sz="3600" b="1" i="0" kern="1200">
                <a:solidFill>
                  <a:schemeClr val="tx1"/>
                </a:solidFill>
                <a:latin typeface="Corbel"/>
                <a:ea typeface="+mj-ea"/>
                <a:cs typeface="Corbel"/>
              </a:defRPr>
            </a:lvl1pPr>
          </a:lstStyle>
          <a:p>
            <a:r>
              <a:rPr lang="en-US" altLang="en-US" sz="3200" i="1" dirty="0" smtClean="0">
                <a:latin typeface="+mj-lt"/>
                <a:ea typeface="ＭＳ Ｐゴシック" charset="-128"/>
              </a:rPr>
              <a:t>Connect with us and learn more at www.IUPAC.org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114" y="2018079"/>
            <a:ext cx="5050973" cy="3566294"/>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438693980"/>
      </p:ext>
    </p:extLst>
  </p:cSld>
  <p:clrMapOvr>
    <a:masterClrMapping/>
  </p:clrMapOvr>
  <p:transition advClick="0" advTm="3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r>
              <a:rPr lang="en-US" sz="2800" dirty="0" smtClean="0"/>
              <a:t>Who we are</a:t>
            </a:r>
          </a:p>
          <a:p>
            <a:pPr algn="ctr"/>
            <a:r>
              <a:rPr lang="en-US" sz="2800" dirty="0" smtClean="0"/>
              <a:t>What we do</a:t>
            </a:r>
          </a:p>
          <a:p>
            <a:pPr algn="ctr"/>
            <a:r>
              <a:rPr lang="en-US" sz="2800" dirty="0" smtClean="0"/>
              <a:t>How we do it</a:t>
            </a:r>
          </a:p>
          <a:p>
            <a:pPr algn="ctr"/>
            <a:r>
              <a:rPr lang="en-US" sz="2800" dirty="0" smtClean="0"/>
              <a:t>Why we do it</a:t>
            </a:r>
          </a:p>
          <a:p>
            <a:pPr algn="ctr"/>
            <a:r>
              <a:rPr lang="en-US" sz="2800" dirty="0" smtClean="0"/>
              <a:t>Where is our future direction</a:t>
            </a:r>
          </a:p>
          <a:p>
            <a:pPr algn="ctr"/>
            <a:r>
              <a:rPr lang="en-US" sz="2800" dirty="0" smtClean="0"/>
              <a:t>Opportunities for Engagement</a:t>
            </a:r>
          </a:p>
        </p:txBody>
      </p:sp>
      <p:sp>
        <p:nvSpPr>
          <p:cNvPr id="3" name="Title 2"/>
          <p:cNvSpPr>
            <a:spLocks noGrp="1"/>
          </p:cNvSpPr>
          <p:nvPr>
            <p:ph type="title"/>
          </p:nvPr>
        </p:nvSpPr>
        <p:spPr/>
        <p:txBody>
          <a:bodyPr/>
          <a:lstStyle/>
          <a:p>
            <a:r>
              <a:rPr lang="en-US" dirty="0" smtClean="0"/>
              <a:t>Beyond the Periodic Table of the Elements</a:t>
            </a:r>
            <a:br>
              <a:rPr lang="en-US" dirty="0" smtClean="0"/>
            </a:br>
            <a:endParaRPr lang="en-US" dirty="0"/>
          </a:p>
        </p:txBody>
      </p:sp>
    </p:spTree>
    <p:extLst>
      <p:ext uri="{BB962C8B-B14F-4D97-AF65-F5344CB8AC3E}">
        <p14:creationId xmlns:p14="http://schemas.microsoft.com/office/powerpoint/2010/main" val="2484711735"/>
      </p:ext>
    </p:extLst>
  </p:cSld>
  <p:clrMapOvr>
    <a:masterClrMapping/>
  </p:clrMapOvr>
  <p:transition advClick="0" advTm="30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IUPAC Secretariat</a:t>
            </a:r>
            <a:br>
              <a:rPr lang="en-US" dirty="0" smtClean="0"/>
            </a:br>
            <a:r>
              <a:rPr lang="en-US" dirty="0" smtClean="0"/>
              <a:t>Research Triangle Park, North Carolina</a:t>
            </a:r>
            <a:endParaRPr lang="en-US" dirty="0"/>
          </a:p>
        </p:txBody>
      </p:sp>
      <p:pic>
        <p:nvPicPr>
          <p:cNvPr id="8" name="Content Placeholder 7"/>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76561" y="2021795"/>
            <a:ext cx="5984982" cy="3975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1930551"/>
      </p:ext>
    </p:extLst>
  </p:cSld>
  <p:clrMapOvr>
    <a:masterClrMapping/>
  </p:clrMapOvr>
  <p:transition advClick="0" advTm="30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20"/>
          <p:cNvSpPr>
            <a:spLocks noGrp="1"/>
          </p:cNvSpPr>
          <p:nvPr>
            <p:ph type="dt" sz="half" idx="10"/>
          </p:nvPr>
        </p:nvSpPr>
        <p:spPr/>
        <p:txBody>
          <a:bodyPr/>
          <a:lstStyle/>
          <a:p>
            <a:endParaRPr lang="en-US" dirty="0"/>
          </a:p>
        </p:txBody>
      </p:sp>
      <p:sp>
        <p:nvSpPr>
          <p:cNvPr id="3" name="Text Placeholder 2"/>
          <p:cNvSpPr>
            <a:spLocks noGrp="1"/>
          </p:cNvSpPr>
          <p:nvPr>
            <p:ph type="body" sz="quarter" idx="12"/>
          </p:nvPr>
        </p:nvSpPr>
        <p:spPr>
          <a:xfrm>
            <a:off x="2113643" y="2775857"/>
            <a:ext cx="6616700" cy="762000"/>
          </a:xfrm>
        </p:spPr>
        <p:txBody>
          <a:bodyPr/>
          <a:lstStyle/>
          <a:p>
            <a:r>
              <a:rPr lang="en-US" b="0" dirty="0" smtClean="0"/>
              <a:t>Thank you for Advancing Chemistry World Wide with IUPAC</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16493586"/>
      </p:ext>
    </p:extLst>
  </p:cSld>
  <p:clrMapOvr>
    <a:masterClrMapping/>
  </p:clrMapOvr>
  <p:transition advClick="0" advTm="30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06-Sep-16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smtClean="0"/>
              <a:t>Backup Slides for Use</a:t>
            </a:r>
            <a:endParaRPr lang="en-US" dirty="0"/>
          </a:p>
        </p:txBody>
      </p:sp>
    </p:spTree>
    <p:extLst>
      <p:ext uri="{BB962C8B-B14F-4D97-AF65-F5344CB8AC3E}">
        <p14:creationId xmlns:p14="http://schemas.microsoft.com/office/powerpoint/2010/main" val="4080882952"/>
      </p:ext>
    </p:extLst>
  </p:cSld>
  <p:clrMapOvr>
    <a:masterClrMapping/>
  </p:clrMapOvr>
  <p:transition advClick="0" advTm="30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Sheraton WTC Venue</a:t>
            </a:r>
            <a:endParaRPr lang="en-US" dirty="0"/>
          </a:p>
        </p:txBody>
      </p:sp>
      <p:sp>
        <p:nvSpPr>
          <p:cNvPr id="4" name="Content Placeholder 3"/>
          <p:cNvSpPr>
            <a:spLocks noGrp="1"/>
          </p:cNvSpPr>
          <p:nvPr>
            <p:ph sz="quarter" idx="10"/>
          </p:nvPr>
        </p:nvSpPr>
        <p:spPr>
          <a:xfrm>
            <a:off x="500742" y="2307771"/>
            <a:ext cx="8229600" cy="3069176"/>
          </a:xfrm>
        </p:spPr>
        <p:txBody>
          <a:bodyPr/>
          <a:lstStyle/>
          <a:p>
            <a:r>
              <a:rPr lang="en-US" dirty="0" smtClean="0"/>
              <a:t>IUPAC2017 Venue: Full use of facility for Congress and General Assembly attached to the Sheraton WTC Hotel (Bureau)</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897" y="676749"/>
            <a:ext cx="1220445" cy="15439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0584"/>
            <a:ext cx="2169886" cy="16274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5230584"/>
            <a:ext cx="2133600" cy="1600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3865789"/>
            <a:ext cx="2547257" cy="191044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9728" y="3865789"/>
            <a:ext cx="2218871" cy="1664154"/>
          </a:xfrm>
          <a:prstGeom prst="rect">
            <a:avLst/>
          </a:prstGeom>
        </p:spPr>
      </p:pic>
    </p:spTree>
    <p:extLst>
      <p:ext uri="{BB962C8B-B14F-4D97-AF65-F5344CB8AC3E}">
        <p14:creationId xmlns:p14="http://schemas.microsoft.com/office/powerpoint/2010/main" val="1170694162"/>
      </p:ext>
    </p:extLst>
  </p:cSld>
  <p:clrMapOvr>
    <a:masterClrMapping/>
  </p:clrMapOvr>
  <p:transition advClick="0" advTm="30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Sheraton WTC Venue</a:t>
            </a:r>
            <a:endParaRPr lang="en-US" dirty="0"/>
          </a:p>
        </p:txBody>
      </p:sp>
      <p:sp>
        <p:nvSpPr>
          <p:cNvPr id="4" name="Content Placeholder 3"/>
          <p:cNvSpPr>
            <a:spLocks noGrp="1"/>
          </p:cNvSpPr>
          <p:nvPr>
            <p:ph sz="quarter" idx="10"/>
          </p:nvPr>
        </p:nvSpPr>
        <p:spPr>
          <a:xfrm>
            <a:off x="500742" y="2307771"/>
            <a:ext cx="8229600" cy="3069176"/>
          </a:xfrm>
        </p:spPr>
        <p:txBody>
          <a:bodyPr/>
          <a:lstStyle/>
          <a:p>
            <a:r>
              <a:rPr lang="en-US" dirty="0" smtClean="0"/>
              <a:t>IUPAC2017 Venue: Symposia Venue and Poster Sessions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9897" y="676749"/>
            <a:ext cx="1220445" cy="1543937"/>
          </a:xfrm>
          <a:prstGeom prst="rect">
            <a:avLst/>
          </a:prstGeom>
        </p:spPr>
      </p:pic>
      <p:pic>
        <p:nvPicPr>
          <p:cNvPr id="10" name="Imagem 13"/>
          <p:cNvPicPr>
            <a:picLocks noChangeAspect="1"/>
          </p:cNvPicPr>
          <p:nvPr/>
        </p:nvPicPr>
        <p:blipFill>
          <a:blip r:embed="rId3"/>
          <a:stretch>
            <a:fillRect/>
          </a:stretch>
        </p:blipFill>
        <p:spPr>
          <a:xfrm>
            <a:off x="5038033" y="4462742"/>
            <a:ext cx="2592852" cy="2304256"/>
          </a:xfrm>
          <a:prstGeom prst="rect">
            <a:avLst/>
          </a:prstGeom>
        </p:spPr>
      </p:pic>
      <p:pic>
        <p:nvPicPr>
          <p:cNvPr id="11" name="Imagem 3"/>
          <p:cNvPicPr>
            <a:picLocks noChangeAspect="1"/>
          </p:cNvPicPr>
          <p:nvPr/>
        </p:nvPicPr>
        <p:blipFill>
          <a:blip r:embed="rId4"/>
          <a:stretch>
            <a:fillRect/>
          </a:stretch>
        </p:blipFill>
        <p:spPr>
          <a:xfrm>
            <a:off x="4303008" y="2662683"/>
            <a:ext cx="3926592" cy="1902391"/>
          </a:xfrm>
          <a:prstGeom prst="rect">
            <a:avLst/>
          </a:prstGeom>
        </p:spPr>
      </p:pic>
      <p:pic>
        <p:nvPicPr>
          <p:cNvPr id="12" name="Imagem 13"/>
          <p:cNvPicPr>
            <a:picLocks noChangeAspect="1"/>
          </p:cNvPicPr>
          <p:nvPr/>
        </p:nvPicPr>
        <p:blipFill>
          <a:blip r:embed="rId3"/>
          <a:stretch>
            <a:fillRect/>
          </a:stretch>
        </p:blipFill>
        <p:spPr>
          <a:xfrm>
            <a:off x="762000" y="4376226"/>
            <a:ext cx="2592852" cy="2304256"/>
          </a:xfrm>
          <a:prstGeom prst="rect">
            <a:avLst/>
          </a:prstGeom>
        </p:spPr>
      </p:pic>
      <p:sp>
        <p:nvSpPr>
          <p:cNvPr id="13" name="CaixaDeTexto 8"/>
          <p:cNvSpPr txBox="1"/>
          <p:nvPr/>
        </p:nvSpPr>
        <p:spPr>
          <a:xfrm>
            <a:off x="2551184" y="4565074"/>
            <a:ext cx="1241685" cy="369332"/>
          </a:xfrm>
          <a:prstGeom prst="rect">
            <a:avLst/>
          </a:prstGeom>
          <a:solidFill>
            <a:schemeClr val="bg1"/>
          </a:solidFill>
          <a:ln>
            <a:solidFill>
              <a:schemeClr val="tx1"/>
            </a:solidFill>
          </a:ln>
        </p:spPr>
        <p:txBody>
          <a:bodyPr wrap="square" rtlCol="0">
            <a:spAutoFit/>
          </a:bodyPr>
          <a:lstStyle/>
          <a:p>
            <a:pPr algn="ctr"/>
            <a:r>
              <a:rPr lang="pt-BR" sz="900" b="1" dirty="0" smtClean="0">
                <a:latin typeface="Arial Narrow" panose="020B0606020202030204" pitchFamily="34" charset="0"/>
              </a:rPr>
              <a:t>ENTRANCE </a:t>
            </a:r>
          </a:p>
          <a:p>
            <a:pPr algn="ctr"/>
            <a:r>
              <a:rPr lang="pt-BR" sz="900" b="1" dirty="0" smtClean="0">
                <a:latin typeface="Arial Narrow" panose="020B0606020202030204" pitchFamily="34" charset="0"/>
              </a:rPr>
              <a:t>OF DELEGATES</a:t>
            </a:r>
          </a:p>
        </p:txBody>
      </p:sp>
      <p:pic>
        <p:nvPicPr>
          <p:cNvPr id="14" name="Imagem 2"/>
          <p:cNvPicPr>
            <a:picLocks noChangeAspect="1"/>
          </p:cNvPicPr>
          <p:nvPr/>
        </p:nvPicPr>
        <p:blipFill>
          <a:blip r:embed="rId5"/>
          <a:stretch>
            <a:fillRect/>
          </a:stretch>
        </p:blipFill>
        <p:spPr>
          <a:xfrm>
            <a:off x="401035" y="2662683"/>
            <a:ext cx="3633899" cy="1800059"/>
          </a:xfrm>
          <a:prstGeom prst="rect">
            <a:avLst/>
          </a:prstGeom>
          <a:ln>
            <a:solidFill>
              <a:schemeClr val="tx1"/>
            </a:solidFill>
          </a:ln>
        </p:spPr>
      </p:pic>
    </p:spTree>
    <p:extLst>
      <p:ext uri="{BB962C8B-B14F-4D97-AF65-F5344CB8AC3E}">
        <p14:creationId xmlns:p14="http://schemas.microsoft.com/office/powerpoint/2010/main" val="3807824697"/>
      </p:ext>
    </p:extLst>
  </p:cSld>
  <p:clrMapOvr>
    <a:masterClrMapping/>
  </p:clrMapOvr>
  <p:transition advClick="0" advTm="30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IUPAC Congress/GA</a:t>
            </a:r>
            <a:br>
              <a:rPr lang="en-US" dirty="0" smtClean="0"/>
            </a:br>
            <a:r>
              <a:rPr lang="en-US" dirty="0" smtClean="0"/>
              <a:t>Planning Status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9897" y="676749"/>
            <a:ext cx="1220445" cy="1543937"/>
          </a:xfrm>
          <a:prstGeom prst="rect">
            <a:avLst/>
          </a:prstGeom>
        </p:spPr>
      </p:pic>
      <p:sp>
        <p:nvSpPr>
          <p:cNvPr id="4" name="Content Placeholder 3"/>
          <p:cNvSpPr>
            <a:spLocks noGrp="1"/>
          </p:cNvSpPr>
          <p:nvPr>
            <p:ph sz="quarter" idx="10"/>
          </p:nvPr>
        </p:nvSpPr>
        <p:spPr>
          <a:xfrm>
            <a:off x="500742" y="2002972"/>
            <a:ext cx="8229600" cy="3975100"/>
          </a:xfrm>
        </p:spPr>
        <p:txBody>
          <a:bodyPr/>
          <a:lstStyle/>
          <a:p>
            <a:pPr marL="342900" indent="-342900">
              <a:buFont typeface="Arial" panose="020B0604020202020204" pitchFamily="34" charset="0"/>
              <a:buChar char="•"/>
            </a:pPr>
            <a:r>
              <a:rPr lang="pt-BR" sz="2000" dirty="0"/>
              <a:t>Prof. Dr. Noberto Perporine </a:t>
            </a:r>
            <a:r>
              <a:rPr lang="pt-BR" sz="2000" dirty="0" smtClean="0"/>
              <a:t>Lopes replaced Prof. Luiz Silva</a:t>
            </a:r>
            <a:endParaRPr lang="en-US" sz="2000" dirty="0" smtClean="0"/>
          </a:p>
          <a:p>
            <a:pPr marL="342900" indent="-342900">
              <a:buFont typeface="Arial" panose="020B0604020202020204" pitchFamily="34" charset="0"/>
              <a:buChar char="•"/>
            </a:pPr>
            <a:r>
              <a:rPr lang="en-US" sz="2000" dirty="0" smtClean="0"/>
              <a:t>World Chemistry Leadership Meeting: Co-Chairs Hemda Garelick and Christopher Ober </a:t>
            </a:r>
            <a:r>
              <a:rPr lang="en-US" sz="2000" i="1" dirty="0" smtClean="0"/>
              <a:t>(Volunteered at Bureau meeting in April 2016)</a:t>
            </a:r>
          </a:p>
          <a:p>
            <a:pPr marL="1147572" lvl="1" indent="-342900">
              <a:buFont typeface="Arial" panose="020B0604020202020204" pitchFamily="34" charset="0"/>
              <a:buChar char="•"/>
            </a:pPr>
            <a:r>
              <a:rPr lang="en-US" sz="2000" dirty="0" smtClean="0"/>
              <a:t>Centered around Interdisciplinary Materials-Green-Sustainable</a:t>
            </a:r>
          </a:p>
          <a:p>
            <a:pPr marL="1147572" lvl="1" indent="-342900">
              <a:buFont typeface="Arial" panose="020B0604020202020204" pitchFamily="34" charset="0"/>
              <a:buChar char="•"/>
            </a:pPr>
            <a:r>
              <a:rPr lang="en-US" sz="2000" dirty="0" smtClean="0"/>
              <a:t>Incorporation of Young Observers and IYCN (new)</a:t>
            </a:r>
          </a:p>
          <a:p>
            <a:pPr marL="342900" indent="-342900">
              <a:buFont typeface="Arial" panose="020B0604020202020204" pitchFamily="34" charset="0"/>
              <a:buChar char="•"/>
            </a:pPr>
            <a:r>
              <a:rPr lang="en-US" sz="2000" dirty="0" smtClean="0"/>
              <a:t>Division VI Chemistry and the Environment (Hemda Garelick)</a:t>
            </a:r>
          </a:p>
          <a:p>
            <a:pPr marL="1147572" lvl="1" indent="-342900">
              <a:buFont typeface="Arial" panose="020B0604020202020204" pitchFamily="34" charset="0"/>
              <a:buChar char="•"/>
            </a:pPr>
            <a:r>
              <a:rPr lang="en-US" sz="2000" dirty="0" smtClean="0"/>
              <a:t>Collaborating with organizers for 3 ½ day symposia</a:t>
            </a:r>
          </a:p>
          <a:p>
            <a:pPr marL="1147572" lvl="1" indent="-342900">
              <a:buFont typeface="Arial" panose="020B0604020202020204" pitchFamily="34" charset="0"/>
              <a:buChar char="•"/>
            </a:pPr>
            <a:r>
              <a:rPr lang="en-US" sz="2000" dirty="0" smtClean="0"/>
              <a:t>Environment Chemistry Poster Award</a:t>
            </a:r>
          </a:p>
          <a:p>
            <a:pPr marL="342900" indent="-342900">
              <a:buFont typeface="Arial" panose="020B0604020202020204" pitchFamily="34" charset="0"/>
              <a:buChar char="•"/>
            </a:pPr>
            <a:r>
              <a:rPr lang="en-US" sz="2000" dirty="0" smtClean="0"/>
              <a:t>Division IV Polymer DSM Award</a:t>
            </a:r>
          </a:p>
          <a:p>
            <a:pPr marL="1147572" lvl="1" indent="-342900">
              <a:buFont typeface="Arial" panose="020B0604020202020204" pitchFamily="34" charset="0"/>
              <a:buChar char="•"/>
            </a:pPr>
            <a:r>
              <a:rPr lang="en-US" sz="2000" dirty="0" smtClean="0"/>
              <a:t>Changing venue to coincide with Macro2018 (in process)</a:t>
            </a:r>
          </a:p>
          <a:p>
            <a:pPr marL="1147572" lvl="1" indent="-342900">
              <a:buFont typeface="Arial" panose="020B0604020202020204" pitchFamily="34" charset="0"/>
              <a:buChar char="•"/>
            </a:pPr>
            <a:endParaRPr lang="en-US" dirty="0" smtClean="0"/>
          </a:p>
          <a:p>
            <a:pPr marL="1147572" lvl="1" indent="-342900">
              <a:buFont typeface="Arial" panose="020B0604020202020204" pitchFamily="34" charset="0"/>
              <a:buChar char="•"/>
            </a:pPr>
            <a:endParaRPr lang="en-US" sz="20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826" y="3570513"/>
            <a:ext cx="1727199" cy="1295399"/>
          </a:xfrm>
          <a:prstGeom prst="rect">
            <a:avLst/>
          </a:prstGeom>
        </p:spPr>
      </p:pic>
    </p:spTree>
    <p:extLst>
      <p:ext uri="{BB962C8B-B14F-4D97-AF65-F5344CB8AC3E}">
        <p14:creationId xmlns:p14="http://schemas.microsoft.com/office/powerpoint/2010/main" val="3548994634"/>
      </p:ext>
    </p:extLst>
  </p:cSld>
  <p:clrMapOvr>
    <a:masterClrMapping/>
  </p:clrMapOvr>
  <p:transition advClick="0" advTm="30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IUPAC Congress/GA</a:t>
            </a:r>
            <a:br>
              <a:rPr lang="en-US" dirty="0" smtClean="0"/>
            </a:br>
            <a:r>
              <a:rPr lang="en-US" dirty="0" smtClean="0"/>
              <a:t>Planning Status-Special Symposia</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983" y="5161664"/>
            <a:ext cx="1220445" cy="1543937"/>
          </a:xfrm>
          <a:prstGeom prst="rect">
            <a:avLst/>
          </a:prstGeom>
        </p:spPr>
      </p:pic>
      <p:sp>
        <p:nvSpPr>
          <p:cNvPr id="4" name="Content Placeholder 3"/>
          <p:cNvSpPr>
            <a:spLocks noGrp="1"/>
          </p:cNvSpPr>
          <p:nvPr>
            <p:ph sz="quarter" idx="10"/>
          </p:nvPr>
        </p:nvSpPr>
        <p:spPr>
          <a:xfrm>
            <a:off x="424542" y="2405744"/>
            <a:ext cx="8229600" cy="3975100"/>
          </a:xfrm>
        </p:spPr>
        <p:txBody>
          <a:bodyPr/>
          <a:lstStyle/>
          <a:p>
            <a:pPr marL="342900" indent="-342900">
              <a:buFont typeface="Arial" panose="020B0604020202020204" pitchFamily="34" charset="0"/>
              <a:buChar char="•"/>
            </a:pPr>
            <a:r>
              <a:rPr lang="en-US" sz="2000" dirty="0" smtClean="0"/>
              <a:t>Women in Science Award &amp; Symposia-Angela Wilson/Carolyn Ribes </a:t>
            </a:r>
          </a:p>
          <a:p>
            <a:pPr marL="1147572" lvl="1" indent="-342900">
              <a:buFont typeface="Arial" panose="020B0604020202020204" pitchFamily="34" charset="0"/>
              <a:buChar char="•"/>
            </a:pPr>
            <a:r>
              <a:rPr lang="en-US" sz="2000" dirty="0" smtClean="0"/>
              <a:t>Scheduled for Tuesday PM</a:t>
            </a:r>
          </a:p>
          <a:p>
            <a:pPr marL="342900" indent="-342900">
              <a:buFont typeface="Arial" panose="020B0604020202020204" pitchFamily="34" charset="0"/>
              <a:buChar char="•"/>
            </a:pPr>
            <a:r>
              <a:rPr lang="en-US" sz="2000" dirty="0"/>
              <a:t>Young researchers in chemistry (Thursday or Sunday before the beginning of the IUPAC meeting</a:t>
            </a:r>
            <a:r>
              <a:rPr lang="en-US" sz="2000" dirty="0" smtClean="0"/>
              <a:t>)</a:t>
            </a:r>
          </a:p>
          <a:p>
            <a:pPr marL="342900" indent="-342900">
              <a:buFont typeface="Arial" panose="020B0604020202020204" pitchFamily="34" charset="0"/>
              <a:buChar char="•"/>
            </a:pPr>
            <a:r>
              <a:rPr lang="en-US" sz="2000" dirty="0"/>
              <a:t>Commemorative Symposium of SBQ 40th Anniversary  (Wednesday </a:t>
            </a:r>
            <a:r>
              <a:rPr lang="en-US" sz="2000" dirty="0" smtClean="0"/>
              <a:t>afternoon</a:t>
            </a:r>
            <a:r>
              <a:rPr lang="en-US" sz="2000" dirty="0" smtClean="0"/>
              <a:t>)</a:t>
            </a:r>
            <a:endParaRPr lang="en-US" sz="2000" dirty="0" smtClean="0"/>
          </a:p>
        </p:txBody>
      </p:sp>
    </p:spTree>
    <p:extLst>
      <p:ext uri="{BB962C8B-B14F-4D97-AF65-F5344CB8AC3E}">
        <p14:creationId xmlns:p14="http://schemas.microsoft.com/office/powerpoint/2010/main" val="2931852758"/>
      </p:ext>
    </p:extLst>
  </p:cSld>
  <p:clrMapOvr>
    <a:masterClrMapping/>
  </p:clrMapOvr>
  <p:transition advClick="0" advTm="30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43895" y="2044105"/>
            <a:ext cx="8229600" cy="3975100"/>
          </a:xfrm>
        </p:spPr>
        <p:txBody>
          <a:bodyPr/>
          <a:lstStyle/>
          <a:p>
            <a:r>
              <a:rPr lang="en-US" altLang="en-US" sz="3200" dirty="0">
                <a:solidFill>
                  <a:schemeClr val="bg1"/>
                </a:solidFill>
                <a:latin typeface="+mj-lt"/>
                <a:ea typeface="ＭＳ Ｐゴシック" charset="-128"/>
              </a:rPr>
              <a:t>Established to encourage young research scientists at the beginning of their careers.</a:t>
            </a:r>
          </a:p>
          <a:p>
            <a:endParaRPr lang="en-US" altLang="en-US" sz="3200" dirty="0">
              <a:solidFill>
                <a:schemeClr val="bg1"/>
              </a:solidFill>
              <a:latin typeface="+mj-lt"/>
              <a:ea typeface="ＭＳ Ｐゴシック" charset="-128"/>
            </a:endParaRPr>
          </a:p>
          <a:p>
            <a:r>
              <a:rPr lang="en-US" altLang="en-US" sz="3200" dirty="0">
                <a:solidFill>
                  <a:schemeClr val="bg1"/>
                </a:solidFill>
                <a:latin typeface="+mj-lt"/>
                <a:ea typeface="ＭＳ Ｐゴシック" charset="-128"/>
              </a:rPr>
              <a:t>Awarded for the most outstanding Ph.D. theses in the general area of the chemical sciences</a:t>
            </a:r>
            <a:r>
              <a:rPr lang="en-US" altLang="en-US" sz="3200" dirty="0" smtClean="0">
                <a:solidFill>
                  <a:schemeClr val="bg1"/>
                </a:solidFill>
                <a:latin typeface="+mj-lt"/>
                <a:ea typeface="ＭＳ Ｐゴシック" charset="-128"/>
              </a:rPr>
              <a:t>.</a:t>
            </a:r>
          </a:p>
          <a:p>
            <a:endParaRPr lang="en-US" altLang="en-US" sz="3200" dirty="0">
              <a:solidFill>
                <a:schemeClr val="bg1"/>
              </a:solidFill>
              <a:latin typeface="+mj-lt"/>
              <a:ea typeface="ＭＳ Ｐゴシック" charset="-128"/>
            </a:endParaRPr>
          </a:p>
          <a:p>
            <a:pPr algn="ctr"/>
            <a:r>
              <a:rPr lang="en-US" altLang="en-US" sz="3600" dirty="0" smtClean="0">
                <a:solidFill>
                  <a:srgbClr val="FFFF00"/>
                </a:solidFill>
                <a:latin typeface="+mj-lt"/>
                <a:ea typeface="ＭＳ Ｐゴシック" charset="-128"/>
              </a:rPr>
              <a:t>Next Deadline: 31 January 2017</a:t>
            </a:r>
            <a:endParaRPr lang="en-US" altLang="en-US" sz="3600" dirty="0">
              <a:solidFill>
                <a:srgbClr val="FFFF00"/>
              </a:solidFill>
              <a:latin typeface="+mj-lt"/>
              <a:ea typeface="ＭＳ Ｐゴシック" charset="-128"/>
            </a:endParaRPr>
          </a:p>
        </p:txBody>
      </p:sp>
      <p:sp>
        <p:nvSpPr>
          <p:cNvPr id="3" name="Title 2"/>
          <p:cNvSpPr>
            <a:spLocks noGrp="1"/>
          </p:cNvSpPr>
          <p:nvPr>
            <p:ph type="title"/>
          </p:nvPr>
        </p:nvSpPr>
        <p:spPr/>
        <p:txBody>
          <a:bodyPr/>
          <a:lstStyle/>
          <a:p>
            <a:r>
              <a:rPr lang="en-US" altLang="en-US" dirty="0">
                <a:solidFill>
                  <a:schemeClr val="bg1"/>
                </a:solidFill>
                <a:latin typeface="+mj-lt"/>
                <a:ea typeface="ＭＳ Ｐゴシック" charset="-128"/>
              </a:rPr>
              <a:t>The </a:t>
            </a:r>
            <a:r>
              <a:rPr lang="en-US" altLang="en-US" dirty="0" smtClean="0">
                <a:solidFill>
                  <a:schemeClr val="bg1"/>
                </a:solidFill>
                <a:latin typeface="+mj-lt"/>
                <a:ea typeface="ＭＳ Ｐゴシック" charset="-128"/>
              </a:rPr>
              <a:t>IUPAC-Solvay Award </a:t>
            </a:r>
            <a:r>
              <a:rPr lang="en-US" altLang="en-US" dirty="0">
                <a:solidFill>
                  <a:schemeClr val="bg1"/>
                </a:solidFill>
                <a:latin typeface="+mj-lt"/>
                <a:ea typeface="ＭＳ Ｐゴシック" charset="-128"/>
              </a:rPr>
              <a:t>for Young Chemists</a:t>
            </a:r>
            <a:endParaRPr lang="en-US" dirty="0">
              <a:solidFill>
                <a:schemeClr val="bg1"/>
              </a:solidFill>
              <a:latin typeface="+mj-lt"/>
            </a:endParaRPr>
          </a:p>
        </p:txBody>
      </p:sp>
    </p:spTree>
    <p:extLst>
      <p:ext uri="{BB962C8B-B14F-4D97-AF65-F5344CB8AC3E}">
        <p14:creationId xmlns:p14="http://schemas.microsoft.com/office/powerpoint/2010/main" val="772686311"/>
      </p:ext>
    </p:extLst>
  </p:cSld>
  <p:clrMapOvr>
    <a:masterClrMapping/>
  </p:clrMapOvr>
  <p:transition advClick="0" advTm="30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8-10 at 4.26.42 pm.png"/>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457200" y="1214620"/>
            <a:ext cx="8229600" cy="3934182"/>
          </a:xfrm>
        </p:spPr>
      </p:pic>
      <p:sp>
        <p:nvSpPr>
          <p:cNvPr id="2" name="Title 1"/>
          <p:cNvSpPr>
            <a:spLocks noGrp="1"/>
          </p:cNvSpPr>
          <p:nvPr>
            <p:ph type="title"/>
          </p:nvPr>
        </p:nvSpPr>
        <p:spPr/>
        <p:txBody>
          <a:bodyPr>
            <a:normAutofit/>
          </a:bodyPr>
          <a:lstStyle/>
          <a:p>
            <a:r>
              <a:rPr lang="en-US" b="1" dirty="0" smtClean="0"/>
              <a:t>Wikipedia</a:t>
            </a:r>
            <a:r>
              <a:rPr lang="en-US" dirty="0" smtClean="0"/>
              <a:t> Correctness</a:t>
            </a:r>
            <a:endParaRPr lang="en-US" dirty="0"/>
          </a:p>
        </p:txBody>
      </p:sp>
      <p:sp>
        <p:nvSpPr>
          <p:cNvPr id="5" name="Rectangle 4"/>
          <p:cNvSpPr/>
          <p:nvPr/>
        </p:nvSpPr>
        <p:spPr>
          <a:xfrm>
            <a:off x="1611851" y="3170712"/>
            <a:ext cx="5372838" cy="119236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5-08-10 at 4.27.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100" y="5497760"/>
            <a:ext cx="7058700" cy="1248746"/>
          </a:xfrm>
          <a:prstGeom prst="rect">
            <a:avLst/>
          </a:prstGeom>
        </p:spPr>
      </p:pic>
      <p:pic>
        <p:nvPicPr>
          <p:cNvPr id="7" name="Picture 6" descr="Screen Shot 2015-08-10 at 4.27.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245" y="4348700"/>
            <a:ext cx="5130800" cy="1905000"/>
          </a:xfrm>
          <a:prstGeom prst="rect">
            <a:avLst/>
          </a:prstGeom>
          <a:ln w="25400">
            <a:solidFill>
              <a:srgbClr val="FF0000"/>
            </a:solidFill>
          </a:ln>
        </p:spPr>
      </p:pic>
    </p:spTree>
    <p:extLst>
      <p:ext uri="{BB962C8B-B14F-4D97-AF65-F5344CB8AC3E}">
        <p14:creationId xmlns:p14="http://schemas.microsoft.com/office/powerpoint/2010/main" val="1777847835"/>
      </p:ext>
    </p:extLst>
  </p:cSld>
  <p:clrMapOvr>
    <a:masterClrMapping/>
  </p:clrMapOvr>
  <p:transition advClick="0" advTm="3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Affiliate Membership Program</a:t>
            </a:r>
            <a:endParaRPr lang="en-US" dirty="0"/>
          </a:p>
        </p:txBody>
      </p:sp>
      <p:sp>
        <p:nvSpPr>
          <p:cNvPr id="4" name="Content Placeholder 3"/>
          <p:cNvSpPr>
            <a:spLocks noGrp="1"/>
          </p:cNvSpPr>
          <p:nvPr>
            <p:ph idx="1"/>
          </p:nvPr>
        </p:nvSpPr>
        <p:spPr/>
        <p:txBody>
          <a:bodyPr anchor="t"/>
          <a:lstStyle/>
          <a:p>
            <a:pPr>
              <a:lnSpc>
                <a:spcPct val="90000"/>
              </a:lnSpc>
            </a:pPr>
            <a:r>
              <a:rPr lang="en-US" dirty="0">
                <a:ea typeface="MS PGothic" charset="0"/>
              </a:rPr>
              <a:t>Individuals may become affiliated with IUPAC through the Affiliate Membership Program (AMP).  </a:t>
            </a:r>
          </a:p>
          <a:p>
            <a:pPr>
              <a:lnSpc>
                <a:spcPct val="90000"/>
              </a:lnSpc>
            </a:pPr>
            <a:r>
              <a:rPr lang="en-US" dirty="0">
                <a:ea typeface="MS PGothic" charset="0"/>
              </a:rPr>
              <a:t>Benefits Include:</a:t>
            </a:r>
          </a:p>
          <a:p>
            <a:pPr lvl="1">
              <a:lnSpc>
                <a:spcPct val="90000"/>
              </a:lnSpc>
            </a:pPr>
            <a:r>
              <a:rPr lang="en-US" dirty="0">
                <a:ea typeface="MS PGothic" charset="0"/>
              </a:rPr>
              <a:t>Subscription to bimonthly magazine, </a:t>
            </a:r>
            <a:r>
              <a:rPr lang="en-US" i="1" dirty="0">
                <a:ea typeface="MS PGothic" charset="0"/>
              </a:rPr>
              <a:t>Chemistry International</a:t>
            </a:r>
          </a:p>
          <a:p>
            <a:pPr lvl="1">
              <a:lnSpc>
                <a:spcPct val="90000"/>
              </a:lnSpc>
            </a:pPr>
            <a:r>
              <a:rPr lang="en-US" dirty="0">
                <a:ea typeface="MS PGothic" charset="0"/>
              </a:rPr>
              <a:t>Discounts on IUPAC Books and </a:t>
            </a:r>
            <a:r>
              <a:rPr lang="en-US" i="1" dirty="0">
                <a:ea typeface="MS PGothic" charset="0"/>
              </a:rPr>
              <a:t>Pure and Applied Chemistry</a:t>
            </a:r>
          </a:p>
          <a:p>
            <a:pPr lvl="1">
              <a:lnSpc>
                <a:spcPct val="90000"/>
              </a:lnSpc>
            </a:pPr>
            <a:r>
              <a:rPr lang="en-US" dirty="0">
                <a:ea typeface="MS PGothic" charset="0"/>
              </a:rPr>
              <a:t>Registration discounts (10%) for most </a:t>
            </a:r>
            <a:r>
              <a:rPr lang="en-US" dirty="0" smtClean="0">
                <a:ea typeface="MS PGothic" charset="0"/>
              </a:rPr>
              <a:t>IUPAC-Endorsed Conferences</a:t>
            </a:r>
            <a:endParaRPr lang="en-US" dirty="0">
              <a:ea typeface="MS PGothic" charset="0"/>
            </a:endParaRPr>
          </a:p>
          <a:p>
            <a:pPr lvl="1">
              <a:lnSpc>
                <a:spcPct val="90000"/>
              </a:lnSpc>
            </a:pPr>
            <a:r>
              <a:rPr lang="en-US" dirty="0">
                <a:ea typeface="MS PGothic" charset="0"/>
              </a:rPr>
              <a:t>Access to an international network of </a:t>
            </a:r>
            <a:r>
              <a:rPr lang="en-US" dirty="0" smtClean="0">
                <a:ea typeface="MS PGothic" charset="0"/>
              </a:rPr>
              <a:t>Chemists</a:t>
            </a:r>
            <a:endParaRPr lang="en-US" dirty="0">
              <a:ea typeface="MS PGothic" charset="0"/>
            </a:endParaRPr>
          </a:p>
        </p:txBody>
      </p:sp>
      <p:pic>
        <p:nvPicPr>
          <p:cNvPr id="7" name="Picture Placeholder 6" descr="ChemInternational_cover-Nov14.jpg"/>
          <p:cNvPicPr>
            <a:picLocks noGrp="1" noChangeAspect="1"/>
          </p:cNvPicPr>
          <p:nvPr>
            <p:ph type="pic" sz="quarter" idx="13"/>
          </p:nvPr>
        </p:nvPicPr>
        <p:blipFill rotWithShape="1">
          <a:blip r:embed="rId3">
            <a:alphaModFix/>
            <a:extLst>
              <a:ext uri="{28A0092B-C50C-407E-A947-70E740481C1C}">
                <a14:useLocalDpi xmlns:a14="http://schemas.microsoft.com/office/drawing/2010/main" val="0"/>
              </a:ext>
            </a:extLst>
          </a:blip>
          <a:srcRect l="-292" r="-292"/>
          <a:stretch/>
        </p:blipFill>
        <p:spPr>
          <a:xfrm>
            <a:off x="474133" y="2463799"/>
            <a:ext cx="2601576" cy="3707247"/>
          </a:xfrm>
        </p:spPr>
      </p:pic>
    </p:spTree>
    <p:extLst>
      <p:ext uri="{BB962C8B-B14F-4D97-AF65-F5344CB8AC3E}">
        <p14:creationId xmlns:p14="http://schemas.microsoft.com/office/powerpoint/2010/main" val="479676096"/>
      </p:ext>
    </p:extLst>
  </p:cSld>
  <p:clrMapOvr>
    <a:masterClrMapping/>
  </p:clrMapOvr>
  <p:transition advClick="0" advTm="3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DCA61-D15B-364E-B35C-C9341E2BF5F1}" type="datetime1">
              <a:rPr lang="en-US" smtClean="0"/>
              <a:pPr/>
              <a:t>06-Sep-16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smtClean="0"/>
              <a:t>Who We Are</a:t>
            </a:r>
            <a:endParaRPr lang="en-US" dirty="0"/>
          </a:p>
        </p:txBody>
      </p:sp>
    </p:spTree>
    <p:extLst>
      <p:ext uri="{BB962C8B-B14F-4D97-AF65-F5344CB8AC3E}">
        <p14:creationId xmlns:p14="http://schemas.microsoft.com/office/powerpoint/2010/main" val="2613998338"/>
      </p:ext>
    </p:extLst>
  </p:cSld>
  <p:clrMapOvr>
    <a:masterClrMapping/>
  </p:clrMapOvr>
  <p:transition advClick="0" advTm="30000">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Content Placeholder 7" descr="Screen Shot 2015-08-11 at 4.47.45 pm.png"/>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31458" y="1531938"/>
            <a:ext cx="6378846" cy="3975100"/>
          </a:xfr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dirty="0" err="1" smtClean="0"/>
              <a:t>SPEd</a:t>
            </a:r>
            <a:r>
              <a:rPr lang="en-US" dirty="0"/>
              <a:t> Snapshot </a:t>
            </a:r>
            <a:r>
              <a:rPr lang="en-US" dirty="0" smtClean="0"/>
              <a:t>2: </a:t>
            </a:r>
            <a:r>
              <a:rPr lang="en-US" dirty="0" err="1" smtClean="0"/>
              <a:t>iupac.org</a:t>
            </a:r>
            <a:r>
              <a:rPr lang="en-US" dirty="0"/>
              <a:t>/</a:t>
            </a:r>
            <a:r>
              <a:rPr lang="en-US" dirty="0" err="1"/>
              <a:t>polyedu</a:t>
            </a:r>
            <a:r>
              <a:rPr lang="en-US" dirty="0"/>
              <a:t>/</a:t>
            </a:r>
          </a:p>
        </p:txBody>
      </p:sp>
    </p:spTree>
    <p:extLst>
      <p:ext uri="{BB962C8B-B14F-4D97-AF65-F5344CB8AC3E}">
        <p14:creationId xmlns:p14="http://schemas.microsoft.com/office/powerpoint/2010/main" val="2286889049"/>
      </p:ext>
    </p:extLst>
  </p:cSld>
  <p:clrMapOvr>
    <a:masterClrMapping/>
  </p:clrMapOvr>
  <p:transition advClick="0" advTm="30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5400" y="1785483"/>
            <a:ext cx="2611607" cy="3975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itle 2"/>
          <p:cNvSpPr>
            <a:spLocks noGrp="1"/>
          </p:cNvSpPr>
          <p:nvPr>
            <p:ph type="title"/>
          </p:nvPr>
        </p:nvSpPr>
        <p:spPr>
          <a:xfrm>
            <a:off x="465667" y="685800"/>
            <a:ext cx="8229600" cy="838200"/>
          </a:xfrm>
        </p:spPr>
        <p:txBody>
          <a:bodyPr/>
          <a:lstStyle/>
          <a:p>
            <a:r>
              <a:rPr lang="en-US" i="1" dirty="0" smtClean="0"/>
              <a:t>IUPAC </a:t>
            </a:r>
            <a:r>
              <a:rPr lang="en-US" i="1" dirty="0"/>
              <a:t>Standards </a:t>
            </a:r>
            <a:r>
              <a:rPr lang="en-US" i="1" dirty="0" smtClean="0"/>
              <a:t>Online Database</a:t>
            </a:r>
            <a:r>
              <a:rPr lang="en-US" i="1" dirty="0"/>
              <a:t/>
            </a:r>
            <a:br>
              <a:rPr lang="en-US" i="1" dirty="0"/>
            </a:br>
            <a:endParaRPr lang="en-US" dirty="0"/>
          </a:p>
        </p:txBody>
      </p:sp>
      <p:sp>
        <p:nvSpPr>
          <p:cNvPr id="6" name="TextBox 5"/>
          <p:cNvSpPr txBox="1"/>
          <p:nvPr/>
        </p:nvSpPr>
        <p:spPr>
          <a:xfrm>
            <a:off x="3216323" y="2207450"/>
            <a:ext cx="5679440" cy="3631763"/>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285750" indent="-285750">
              <a:buFont typeface="Wingdings" panose="05000000000000000000" pitchFamily="2" charset="2"/>
              <a:buChar char="ü"/>
            </a:pPr>
            <a:r>
              <a:rPr lang="en-US" sz="2000" dirty="0" smtClean="0"/>
              <a:t>Content: IUPAC Standards and Recommendations</a:t>
            </a:r>
          </a:p>
          <a:p>
            <a:pPr marL="285750" indent="-285750">
              <a:buFont typeface="Wingdings" panose="05000000000000000000" pitchFamily="2" charset="2"/>
              <a:buChar char="ü"/>
            </a:pPr>
            <a:r>
              <a:rPr lang="en-US" sz="2000" dirty="0"/>
              <a:t>Standard search criteria, features &amp; functionalities </a:t>
            </a:r>
          </a:p>
          <a:p>
            <a:pPr marL="285750" indent="-285750">
              <a:buFont typeface="Wingdings" panose="05000000000000000000" pitchFamily="2" charset="2"/>
              <a:buChar char="ü"/>
            </a:pPr>
            <a:r>
              <a:rPr lang="en-US" sz="2000" dirty="0" smtClean="0"/>
              <a:t>Advanced search capability/cross-linked entries</a:t>
            </a:r>
          </a:p>
          <a:p>
            <a:endParaRPr lang="en-US" dirty="0"/>
          </a:p>
          <a:p>
            <a:endParaRPr lang="en-US" dirty="0" smtClean="0"/>
          </a:p>
          <a:p>
            <a:r>
              <a:rPr lang="en-US" sz="2000" i="1" dirty="0" smtClean="0"/>
              <a:t>Quick and easy discovery, access and retrieval of IUPAC’s Standards and Recommendations</a:t>
            </a:r>
          </a:p>
          <a:p>
            <a:endParaRPr lang="en-US" sz="2000" i="1" dirty="0"/>
          </a:p>
          <a:p>
            <a:pPr algn="ctr"/>
            <a:r>
              <a:rPr lang="en-US" sz="2000" i="1" dirty="0" smtClean="0">
                <a:solidFill>
                  <a:srgbClr val="C00000"/>
                </a:solidFill>
              </a:rPr>
              <a:t>Launched March 2016!</a:t>
            </a:r>
            <a:endParaRPr lang="en-US" sz="2000" i="1" dirty="0">
              <a:solidFill>
                <a:srgbClr val="C00000"/>
              </a:solidFill>
            </a:endParaRPr>
          </a:p>
          <a:p>
            <a:endParaRPr lang="en-US" dirty="0" smtClean="0"/>
          </a:p>
          <a:p>
            <a:pPr marL="285750" indent="-285750">
              <a:buFont typeface="Wingdings" panose="05000000000000000000" pitchFamily="2" charset="2"/>
              <a:buChar char="ü"/>
            </a:pPr>
            <a:endParaRPr lang="en-US" dirty="0"/>
          </a:p>
          <a:p>
            <a:endParaRPr lang="en-US" dirty="0"/>
          </a:p>
        </p:txBody>
      </p:sp>
    </p:spTree>
    <p:extLst>
      <p:ext uri="{BB962C8B-B14F-4D97-AF65-F5344CB8AC3E}">
        <p14:creationId xmlns:p14="http://schemas.microsoft.com/office/powerpoint/2010/main" val="666739234"/>
      </p:ext>
    </p:extLst>
  </p:cSld>
  <p:clrMapOvr>
    <a:masterClrMapping/>
  </p:clrMapOvr>
  <p:transition advClick="0" advTm="30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4542" y="1383242"/>
            <a:ext cx="8535458" cy="5046133"/>
          </a:xfrm>
        </p:spPr>
        <p:txBody>
          <a:bodyPr/>
          <a:lstStyle/>
          <a:p>
            <a:r>
              <a:rPr lang="en-US" sz="2000" b="1" dirty="0" smtClean="0"/>
              <a:t>Anyone</a:t>
            </a:r>
            <a:r>
              <a:rPr lang="en-US" sz="2000" dirty="0" smtClean="0"/>
              <a:t> with a good idea can submit a project proposal.</a:t>
            </a:r>
          </a:p>
          <a:p>
            <a:r>
              <a:rPr lang="en-US" sz="2000" dirty="0" smtClean="0"/>
              <a:t>IUPAC project funding is to facilitate the work of volunteers</a:t>
            </a:r>
          </a:p>
          <a:p>
            <a:pPr lvl="1"/>
            <a:r>
              <a:rPr lang="en-US" sz="2000" dirty="0" smtClean="0"/>
              <a:t>Highly leveraged (total IUPAC annual budget only $1.25m p.a.)</a:t>
            </a:r>
          </a:p>
          <a:p>
            <a:r>
              <a:rPr lang="en-US" sz="2000" dirty="0" smtClean="0"/>
              <a:t>We have and accept funding in support of this work but retain scientific responsibility e.g.:</a:t>
            </a:r>
          </a:p>
          <a:p>
            <a:pPr lvl="1"/>
            <a:r>
              <a:rPr lang="en-US" sz="2000" dirty="0" smtClean="0"/>
              <a:t>IUPAC-Solvay Prize for Young Chemists</a:t>
            </a:r>
          </a:p>
          <a:p>
            <a:pPr lvl="1"/>
            <a:r>
              <a:rPr lang="en-US" sz="2000" dirty="0" err="1" smtClean="0"/>
              <a:t>PhosAgro</a:t>
            </a:r>
            <a:r>
              <a:rPr lang="en-US" sz="2000" dirty="0" smtClean="0"/>
              <a:t> Green Chemistry awards (UNESCO)</a:t>
            </a:r>
          </a:p>
          <a:p>
            <a:pPr lvl="1"/>
            <a:r>
              <a:rPr lang="en-US" sz="2000" dirty="0" smtClean="0"/>
              <a:t>Safety Training Program</a:t>
            </a:r>
          </a:p>
          <a:p>
            <a:pPr lvl="1"/>
            <a:r>
              <a:rPr lang="en-US" sz="2000" dirty="0" smtClean="0"/>
              <a:t>International Year of Chemistry 2011</a:t>
            </a:r>
          </a:p>
          <a:p>
            <a:pPr lvl="1"/>
            <a:r>
              <a:rPr lang="en-US" sz="2000" dirty="0" smtClean="0"/>
              <a:t>IUPAC Centenary 2019</a:t>
            </a:r>
          </a:p>
          <a:p>
            <a:endParaRPr lang="en-US" sz="1800" b="1" dirty="0" smtClean="0">
              <a:solidFill>
                <a:schemeClr val="accent1"/>
              </a:solidFill>
            </a:endParaRPr>
          </a:p>
          <a:p>
            <a:r>
              <a:rPr lang="en-US" sz="1600" i="1" dirty="0" smtClean="0">
                <a:solidFill>
                  <a:schemeClr val="accent1"/>
                </a:solidFill>
              </a:rPr>
              <a:t>More information on 3</a:t>
            </a:r>
            <a:r>
              <a:rPr lang="en-US" sz="1600" i="1" baseline="30000" dirty="0" smtClean="0">
                <a:solidFill>
                  <a:schemeClr val="accent1"/>
                </a:solidFill>
              </a:rPr>
              <a:t>rd</a:t>
            </a:r>
            <a:r>
              <a:rPr lang="en-US" sz="1600" i="1" dirty="0" smtClean="0">
                <a:solidFill>
                  <a:schemeClr val="accent1"/>
                </a:solidFill>
              </a:rPr>
              <a:t> Party funding: </a:t>
            </a:r>
            <a:r>
              <a:rPr lang="en-US" sz="1600" i="1" dirty="0" smtClean="0">
                <a:solidFill>
                  <a:srgbClr val="0070C0"/>
                </a:solidFill>
                <a:hlinkClick r:id="rId3"/>
              </a:rPr>
              <a:t>http</a:t>
            </a:r>
            <a:r>
              <a:rPr lang="en-US" sz="1600" i="1" dirty="0">
                <a:solidFill>
                  <a:srgbClr val="0070C0"/>
                </a:solidFill>
                <a:hlinkClick r:id="rId3"/>
              </a:rPr>
              <a:t>://</a:t>
            </a:r>
            <a:r>
              <a:rPr lang="en-US" sz="1600" i="1" dirty="0" smtClean="0">
                <a:solidFill>
                  <a:srgbClr val="0070C0"/>
                </a:solidFill>
                <a:hlinkClick r:id="rId3"/>
              </a:rPr>
              <a:t>iupac.org/what-we-do/awards/</a:t>
            </a:r>
            <a:r>
              <a:rPr lang="en-US" sz="1600" i="1" dirty="0">
                <a:solidFill>
                  <a:srgbClr val="0070C0"/>
                </a:solidFill>
              </a:rPr>
              <a:t> </a:t>
            </a:r>
            <a:r>
              <a:rPr lang="en-US" sz="1600" i="1" u="sng" dirty="0" smtClean="0">
                <a:hlinkClick r:id="rId4"/>
              </a:rPr>
              <a:t>http</a:t>
            </a:r>
            <a:r>
              <a:rPr lang="en-US" sz="1600" i="1" u="sng" dirty="0">
                <a:hlinkClick r:id="rId4"/>
              </a:rPr>
              <a:t>://iyc2011.iupac.org/sponsors </a:t>
            </a:r>
            <a:endParaRPr lang="en-US" sz="1600" i="1" dirty="0" smtClean="0">
              <a:solidFill>
                <a:schemeClr val="accent1"/>
              </a:solidFill>
            </a:endParaRPr>
          </a:p>
          <a:p>
            <a:endParaRPr lang="en-US" sz="1800" b="1" dirty="0">
              <a:solidFill>
                <a:schemeClr val="accent1"/>
              </a:solidFill>
            </a:endParaRPr>
          </a:p>
        </p:txBody>
      </p:sp>
      <p:sp>
        <p:nvSpPr>
          <p:cNvPr id="3" name="Title 2"/>
          <p:cNvSpPr>
            <a:spLocks noGrp="1"/>
          </p:cNvSpPr>
          <p:nvPr>
            <p:ph type="title"/>
          </p:nvPr>
        </p:nvSpPr>
        <p:spPr>
          <a:xfrm>
            <a:off x="465667" y="685800"/>
            <a:ext cx="8229600" cy="806450"/>
          </a:xfrm>
        </p:spPr>
        <p:txBody>
          <a:bodyPr/>
          <a:lstStyle/>
          <a:p>
            <a:r>
              <a:rPr lang="en-US" dirty="0" smtClean="0"/>
              <a:t>IUPAC operates a Project system</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650" y="3809926"/>
            <a:ext cx="3136900" cy="2089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506652"/>
      </p:ext>
    </p:extLst>
  </p:cSld>
  <p:clrMapOvr>
    <a:masterClrMapping/>
  </p:clrMapOvr>
  <p:transition advClick="0" advTm="30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54542" y="1383242"/>
            <a:ext cx="8535458" cy="5046133"/>
          </a:xfrm>
        </p:spPr>
        <p:txBody>
          <a:bodyPr/>
          <a:lstStyle/>
          <a:p>
            <a:r>
              <a:rPr lang="en-US" sz="2000" b="1" dirty="0" smtClean="0"/>
              <a:t>Anyone</a:t>
            </a:r>
            <a:r>
              <a:rPr lang="en-US" sz="2000" dirty="0" smtClean="0"/>
              <a:t> with a good idea can submit a project proposal.</a:t>
            </a:r>
          </a:p>
          <a:p>
            <a:r>
              <a:rPr lang="en-US" sz="2000" dirty="0" smtClean="0"/>
              <a:t>IUPAC project funding is to facilitate the work of volunteers</a:t>
            </a:r>
          </a:p>
          <a:p>
            <a:pPr lvl="1"/>
            <a:r>
              <a:rPr lang="en-US" sz="2000" dirty="0" smtClean="0"/>
              <a:t>Highly leveraged (total IUPAC annual budget only $1.25m p.a.)</a:t>
            </a:r>
          </a:p>
          <a:p>
            <a:r>
              <a:rPr lang="en-US" sz="2000" dirty="0" smtClean="0"/>
              <a:t>We have and accept funding in support of this work but retain scientific responsibility e.g.:</a:t>
            </a:r>
          </a:p>
          <a:p>
            <a:pPr lvl="1"/>
            <a:r>
              <a:rPr lang="en-US" sz="2000" dirty="0" smtClean="0"/>
              <a:t>IUPAC-Solvay Prize for Young Chemists</a:t>
            </a:r>
          </a:p>
          <a:p>
            <a:pPr lvl="1"/>
            <a:r>
              <a:rPr lang="en-US" sz="2000" dirty="0" err="1" smtClean="0"/>
              <a:t>PhosAgro</a:t>
            </a:r>
            <a:r>
              <a:rPr lang="en-US" sz="2000" dirty="0" smtClean="0"/>
              <a:t> Green Chemistry awards (UNESCO)</a:t>
            </a:r>
          </a:p>
          <a:p>
            <a:pPr lvl="1"/>
            <a:r>
              <a:rPr lang="en-US" sz="2000" dirty="0" smtClean="0"/>
              <a:t>Safety Training Program</a:t>
            </a:r>
          </a:p>
          <a:p>
            <a:pPr lvl="1"/>
            <a:r>
              <a:rPr lang="en-US" sz="2000" dirty="0" smtClean="0"/>
              <a:t>International Year of Chemistry 2011</a:t>
            </a:r>
          </a:p>
          <a:p>
            <a:pPr lvl="1"/>
            <a:r>
              <a:rPr lang="en-US" sz="2000" dirty="0" smtClean="0"/>
              <a:t>IUPAC Centenary 2019</a:t>
            </a:r>
          </a:p>
          <a:p>
            <a:endParaRPr lang="en-US" sz="1800" b="1" dirty="0" smtClean="0">
              <a:solidFill>
                <a:schemeClr val="accent1"/>
              </a:solidFill>
            </a:endParaRPr>
          </a:p>
          <a:p>
            <a:r>
              <a:rPr lang="en-US" sz="1600" i="1" dirty="0" smtClean="0">
                <a:solidFill>
                  <a:schemeClr val="accent1"/>
                </a:solidFill>
              </a:rPr>
              <a:t>More information on 3</a:t>
            </a:r>
            <a:r>
              <a:rPr lang="en-US" sz="1600" i="1" baseline="30000" dirty="0" smtClean="0">
                <a:solidFill>
                  <a:schemeClr val="accent1"/>
                </a:solidFill>
              </a:rPr>
              <a:t>rd</a:t>
            </a:r>
            <a:r>
              <a:rPr lang="en-US" sz="1600" i="1" dirty="0" smtClean="0">
                <a:solidFill>
                  <a:schemeClr val="accent1"/>
                </a:solidFill>
              </a:rPr>
              <a:t> Party funding: </a:t>
            </a:r>
            <a:r>
              <a:rPr lang="en-US" sz="1600" i="1" dirty="0" smtClean="0">
                <a:solidFill>
                  <a:srgbClr val="0070C0"/>
                </a:solidFill>
                <a:hlinkClick r:id="rId3"/>
              </a:rPr>
              <a:t>http</a:t>
            </a:r>
            <a:r>
              <a:rPr lang="en-US" sz="1600" i="1" dirty="0">
                <a:solidFill>
                  <a:srgbClr val="0070C0"/>
                </a:solidFill>
                <a:hlinkClick r:id="rId3"/>
              </a:rPr>
              <a:t>://</a:t>
            </a:r>
            <a:r>
              <a:rPr lang="en-US" sz="1600" i="1" dirty="0" smtClean="0">
                <a:solidFill>
                  <a:srgbClr val="0070C0"/>
                </a:solidFill>
                <a:hlinkClick r:id="rId3"/>
              </a:rPr>
              <a:t>iupac.org/what-we-do/awards/</a:t>
            </a:r>
            <a:r>
              <a:rPr lang="en-US" sz="1600" i="1" dirty="0">
                <a:solidFill>
                  <a:srgbClr val="0070C0"/>
                </a:solidFill>
              </a:rPr>
              <a:t> </a:t>
            </a:r>
            <a:r>
              <a:rPr lang="en-US" sz="1600" i="1" u="sng" dirty="0" smtClean="0">
                <a:hlinkClick r:id="rId4"/>
              </a:rPr>
              <a:t>http</a:t>
            </a:r>
            <a:r>
              <a:rPr lang="en-US" sz="1600" i="1" u="sng" dirty="0">
                <a:hlinkClick r:id="rId4"/>
              </a:rPr>
              <a:t>://iyc2011.iupac.org/sponsors </a:t>
            </a:r>
            <a:endParaRPr lang="en-US" sz="1600" i="1" dirty="0" smtClean="0">
              <a:solidFill>
                <a:schemeClr val="accent1"/>
              </a:solidFill>
            </a:endParaRPr>
          </a:p>
          <a:p>
            <a:endParaRPr lang="en-US" sz="1800" b="1" dirty="0">
              <a:solidFill>
                <a:schemeClr val="accent1"/>
              </a:solidFill>
            </a:endParaRPr>
          </a:p>
        </p:txBody>
      </p:sp>
      <p:sp>
        <p:nvSpPr>
          <p:cNvPr id="3" name="Title 2"/>
          <p:cNvSpPr>
            <a:spLocks noGrp="1"/>
          </p:cNvSpPr>
          <p:nvPr>
            <p:ph type="title"/>
          </p:nvPr>
        </p:nvSpPr>
        <p:spPr>
          <a:xfrm>
            <a:off x="465667" y="685800"/>
            <a:ext cx="8229600" cy="806450"/>
          </a:xfrm>
        </p:spPr>
        <p:txBody>
          <a:bodyPr/>
          <a:lstStyle/>
          <a:p>
            <a:r>
              <a:rPr lang="en-US" dirty="0" smtClean="0"/>
              <a:t>IUPAC operates a Project system</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650" y="3809926"/>
            <a:ext cx="3136900" cy="2089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506652"/>
      </p:ext>
    </p:extLst>
  </p:cSld>
  <p:clrMapOvr>
    <a:masterClrMapping/>
  </p:clrMapOvr>
  <p:transition advClick="0" advTm="30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6" y="852950"/>
            <a:ext cx="8221133" cy="1143000"/>
          </a:xfrm>
        </p:spPr>
        <p:txBody>
          <a:bodyPr/>
          <a:lstStyle/>
          <a:p>
            <a:r>
              <a:rPr lang="en-US" dirty="0" smtClean="0"/>
              <a:t>Responsible Care in Africa</a:t>
            </a:r>
            <a:endParaRPr lang="en-US" dirty="0"/>
          </a:p>
        </p:txBody>
      </p:sp>
      <p:sp>
        <p:nvSpPr>
          <p:cNvPr id="3" name="Content Placeholder 2"/>
          <p:cNvSpPr>
            <a:spLocks noGrp="1"/>
          </p:cNvSpPr>
          <p:nvPr>
            <p:ph idx="1"/>
          </p:nvPr>
        </p:nvSpPr>
        <p:spPr>
          <a:xfrm>
            <a:off x="457200" y="2332037"/>
            <a:ext cx="8229600" cy="4525963"/>
          </a:xfrm>
        </p:spPr>
        <p:txBody>
          <a:bodyPr/>
          <a:lstStyle/>
          <a:p>
            <a:r>
              <a:rPr lang="en-US" dirty="0" smtClean="0"/>
              <a:t>Initiative of Chemical Industry (ICCA)</a:t>
            </a:r>
          </a:p>
          <a:p>
            <a:r>
              <a:rPr lang="en-US" dirty="0" smtClean="0"/>
              <a:t>IUPAC partnering with ICCA/UNEP/OPCW</a:t>
            </a:r>
          </a:p>
          <a:p>
            <a:pPr lvl="1"/>
            <a:r>
              <a:rPr lang="en-US" dirty="0" smtClean="0"/>
              <a:t>IUPAC Responsible Care Book (tertiary education)</a:t>
            </a:r>
          </a:p>
          <a:p>
            <a:pPr lvl="1"/>
            <a:r>
              <a:rPr lang="en-US" dirty="0" smtClean="0"/>
              <a:t>IUPAC Safety Training </a:t>
            </a:r>
            <a:r>
              <a:rPr lang="en-US" dirty="0" err="1" smtClean="0"/>
              <a:t>Programme</a:t>
            </a:r>
            <a:endParaRPr lang="en-US" dirty="0" smtClean="0"/>
          </a:p>
          <a:p>
            <a:pPr lvl="1"/>
            <a:r>
              <a:rPr lang="en-US" dirty="0" smtClean="0"/>
              <a:t>Educational </a:t>
            </a:r>
            <a:r>
              <a:rPr lang="en-US" dirty="0" err="1" smtClean="0"/>
              <a:t>programmes</a:t>
            </a:r>
            <a:r>
              <a:rPr lang="en-US" dirty="0" smtClean="0"/>
              <a:t>/ Pan African Network?</a:t>
            </a:r>
          </a:p>
          <a:p>
            <a:r>
              <a:rPr lang="en-US" dirty="0" smtClean="0"/>
              <a:t>IUPAC participation in SAICM</a:t>
            </a:r>
          </a:p>
          <a:p>
            <a:pPr marL="0" indent="0">
              <a:buNone/>
            </a:pPr>
            <a:endParaRPr lang="en-US" dirty="0"/>
          </a:p>
        </p:txBody>
      </p:sp>
      <p:sp>
        <p:nvSpPr>
          <p:cNvPr id="4" name="Rectangle 3"/>
          <p:cNvSpPr/>
          <p:nvPr/>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5" name="Picture 4" descr="lUPAC_blocks_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6" name="TextBox 5"/>
          <p:cNvSpPr txBox="1"/>
          <p:nvPr/>
        </p:nvSpPr>
        <p:spPr>
          <a:xfrm>
            <a:off x="4868333" y="93115"/>
            <a:ext cx="4047067" cy="184666"/>
          </a:xfrm>
          <a:prstGeom prst="rect">
            <a:avLst/>
          </a:prstGeom>
          <a:noFill/>
        </p:spPr>
        <p:txBody>
          <a:bodyPr wrap="square" lIns="0" tIns="0" rIns="0" bIns="0" rtlCol="0">
            <a:noAutofit/>
          </a:bodyPr>
          <a:lstStyle/>
          <a:p>
            <a:pPr algn="r"/>
            <a:r>
              <a:rPr lang="en-US" sz="1200" b="1" spc="170" dirty="0" smtClean="0">
                <a:solidFill>
                  <a:schemeClr val="accent3"/>
                </a:solidFill>
                <a:latin typeface="+mj-lt"/>
              </a:rPr>
              <a:t>ADVANCING CHEMISTRY WORLDWIDE</a:t>
            </a:r>
            <a:endParaRPr lang="en-US" sz="1200" b="1" spc="170" dirty="0">
              <a:solidFill>
                <a:schemeClr val="accent3"/>
              </a:solidFill>
              <a:latin typeface="+mj-lt"/>
            </a:endParaRPr>
          </a:p>
        </p:txBody>
      </p:sp>
    </p:spTree>
    <p:extLst>
      <p:ext uri="{BB962C8B-B14F-4D97-AF65-F5344CB8AC3E}">
        <p14:creationId xmlns:p14="http://schemas.microsoft.com/office/powerpoint/2010/main" val="4770042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8213" y="511629"/>
            <a:ext cx="8229600" cy="1676400"/>
          </a:xfrm>
        </p:spPr>
        <p:txBody>
          <a:bodyPr/>
          <a:lstStyle/>
          <a:p>
            <a:r>
              <a:rPr lang="en-US" sz="4000" b="0" dirty="0" smtClean="0"/>
              <a:t>IUPAC 57 NAOs and  1 ANAO 2016-2017</a:t>
            </a:r>
            <a:endParaRPr lang="en-US" sz="4000" b="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19" y="1735625"/>
            <a:ext cx="7079524" cy="4652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8233203"/>
      </p:ext>
    </p:extLst>
  </p:cSld>
  <p:clrMapOvr>
    <a:masterClrMapping/>
  </p:clrMapOvr>
  <p:transition advClick="0" advTm="30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Chair: Dr. Bernard West</a:t>
            </a:r>
            <a:endParaRPr lang="en-US" dirty="0"/>
          </a:p>
        </p:txBody>
      </p:sp>
      <p:sp>
        <p:nvSpPr>
          <p:cNvPr id="4" name="Footer Placeholder 3"/>
          <p:cNvSpPr>
            <a:spLocks noGrp="1"/>
          </p:cNvSpPr>
          <p:nvPr>
            <p:ph type="ftr" sz="quarter" idx="11"/>
          </p:nvPr>
        </p:nvSpPr>
        <p:spPr/>
        <p:txBody>
          <a:bodyPr/>
          <a:lstStyle/>
          <a:p>
            <a:pPr defTabSz="914400"/>
            <a:endParaRPr lang="en-US" kern="0" dirty="0" smtClean="0"/>
          </a:p>
        </p:txBody>
      </p:sp>
      <p:sp>
        <p:nvSpPr>
          <p:cNvPr id="5" name="Text Placeholder 4"/>
          <p:cNvSpPr>
            <a:spLocks noGrp="1"/>
          </p:cNvSpPr>
          <p:nvPr>
            <p:ph type="body" sz="quarter" idx="12"/>
          </p:nvPr>
        </p:nvSpPr>
        <p:spPr>
          <a:xfrm>
            <a:off x="1928586" y="2797628"/>
            <a:ext cx="6616700" cy="762000"/>
          </a:xfrm>
        </p:spPr>
        <p:txBody>
          <a:bodyPr/>
          <a:lstStyle/>
          <a:p>
            <a:r>
              <a:rPr lang="en-US" dirty="0" smtClean="0"/>
              <a:t>Committee on Chemistry and Industry</a:t>
            </a:r>
            <a:endParaRPr lang="en-US" dirty="0"/>
          </a:p>
        </p:txBody>
      </p:sp>
    </p:spTree>
    <p:extLst>
      <p:ext uri="{BB962C8B-B14F-4D97-AF65-F5344CB8AC3E}">
        <p14:creationId xmlns:p14="http://schemas.microsoft.com/office/powerpoint/2010/main" val="1560877768"/>
      </p:ext>
    </p:extLst>
  </p:cSld>
  <p:clrMapOvr>
    <a:masterClrMapping/>
  </p:clrMapOvr>
  <p:transition advClick="0" advTm="30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33917" y="2133600"/>
            <a:ext cx="8229600" cy="4278086"/>
          </a:xfrm>
        </p:spPr>
        <p:txBody>
          <a:bodyPr/>
          <a:lstStyle/>
          <a:p>
            <a:r>
              <a:rPr lang="en-US" dirty="0" smtClean="0"/>
              <a:t>Focus on Applied Chemistry – IUP</a:t>
            </a:r>
            <a:r>
              <a:rPr lang="en-US" dirty="0" smtClean="0">
                <a:solidFill>
                  <a:schemeClr val="accent4"/>
                </a:solidFill>
              </a:rPr>
              <a:t>A</a:t>
            </a:r>
            <a:r>
              <a:rPr lang="en-US" dirty="0" smtClean="0"/>
              <a:t>C</a:t>
            </a:r>
          </a:p>
          <a:p>
            <a:r>
              <a:rPr lang="en-US" dirty="0" smtClean="0"/>
              <a:t>Linkage with:</a:t>
            </a:r>
          </a:p>
          <a:p>
            <a:pPr lvl="1"/>
            <a:r>
              <a:rPr lang="en-US" dirty="0" smtClean="0"/>
              <a:t>With industry </a:t>
            </a:r>
          </a:p>
          <a:p>
            <a:pPr lvl="1"/>
            <a:r>
              <a:rPr lang="en-US" dirty="0" smtClean="0"/>
              <a:t>With related IGOs</a:t>
            </a:r>
          </a:p>
          <a:p>
            <a:r>
              <a:rPr lang="en-US" dirty="0" smtClean="0"/>
              <a:t>Company Associates Program for industrial chemists</a:t>
            </a:r>
          </a:p>
          <a:p>
            <a:r>
              <a:rPr lang="en-US" dirty="0" smtClean="0"/>
              <a:t>EHSC</a:t>
            </a:r>
          </a:p>
          <a:p>
            <a:pPr lvl="1"/>
            <a:r>
              <a:rPr lang="en-US" dirty="0" smtClean="0"/>
              <a:t>Responsible Care </a:t>
            </a:r>
          </a:p>
          <a:p>
            <a:pPr lvl="1"/>
            <a:r>
              <a:rPr lang="en-US" dirty="0" smtClean="0"/>
              <a:t>Safety Training Program</a:t>
            </a:r>
          </a:p>
          <a:p>
            <a:r>
              <a:rPr lang="en-US" dirty="0" smtClean="0"/>
              <a:t>SAICM</a:t>
            </a:r>
            <a:endParaRPr lang="en-US" dirty="0"/>
          </a:p>
        </p:txBody>
      </p:sp>
      <p:sp>
        <p:nvSpPr>
          <p:cNvPr id="3" name="Title 2"/>
          <p:cNvSpPr>
            <a:spLocks noGrp="1"/>
          </p:cNvSpPr>
          <p:nvPr>
            <p:ph type="title"/>
          </p:nvPr>
        </p:nvSpPr>
        <p:spPr>
          <a:xfrm>
            <a:off x="465667" y="685800"/>
            <a:ext cx="8229600" cy="1338943"/>
          </a:xfrm>
        </p:spPr>
        <p:txBody>
          <a:bodyPr/>
          <a:lstStyle/>
          <a:p>
            <a:r>
              <a:rPr lang="en-US" dirty="0" smtClean="0"/>
              <a:t>Committee of Chemistry and Industry (COCI) Chair: Dr. Bernard West</a:t>
            </a:r>
            <a:endParaRPr lang="en-US" dirty="0"/>
          </a:p>
        </p:txBody>
      </p:sp>
    </p:spTree>
    <p:extLst>
      <p:ext uri="{BB962C8B-B14F-4D97-AF65-F5344CB8AC3E}">
        <p14:creationId xmlns:p14="http://schemas.microsoft.com/office/powerpoint/2010/main" val="2532770037"/>
      </p:ext>
    </p:extLst>
  </p:cSld>
  <p:clrMapOvr>
    <a:masterClrMapping/>
  </p:clrMapOvr>
  <p:transition advClick="0" advTm="30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6-02-01 at 11.49.05.png"/>
          <p:cNvPicPr>
            <a:picLocks noGrp="1" noChangeAspect="1"/>
          </p:cNvPicPr>
          <p:nvPr>
            <p:ph sz="quarter" idx="10"/>
          </p:nvPr>
        </p:nvPicPr>
        <p:blipFill>
          <a:blip r:embed="rId2">
            <a:extLst>
              <a:ext uri="{28A0092B-C50C-407E-A947-70E740481C1C}">
                <a14:useLocalDpi xmlns:a14="http://schemas.microsoft.com/office/drawing/2010/main" val="0"/>
              </a:ext>
            </a:extLst>
          </a:blip>
          <a:srcRect t="2772" b="2772"/>
          <a:stretch>
            <a:fillRect/>
          </a:stretch>
        </p:blipFill>
        <p:spPr>
          <a:xfrm>
            <a:off x="465138" y="1778000"/>
            <a:ext cx="8229600" cy="4897438"/>
          </a:xfrm>
        </p:spPr>
      </p:pic>
      <p:sp>
        <p:nvSpPr>
          <p:cNvPr id="3" name="Title 2"/>
          <p:cNvSpPr>
            <a:spLocks noGrp="1"/>
          </p:cNvSpPr>
          <p:nvPr>
            <p:ph type="title"/>
          </p:nvPr>
        </p:nvSpPr>
        <p:spPr>
          <a:xfrm>
            <a:off x="449792" y="431800"/>
            <a:ext cx="8229600" cy="742950"/>
          </a:xfrm>
        </p:spPr>
        <p:txBody>
          <a:bodyPr/>
          <a:lstStyle/>
          <a:p>
            <a:r>
              <a:rPr lang="en-US" dirty="0" smtClean="0"/>
              <a:t>Fabian </a:t>
            </a:r>
            <a:r>
              <a:rPr lang="en-US" dirty="0" err="1" smtClean="0"/>
              <a:t>Benzo</a:t>
            </a:r>
            <a:r>
              <a:rPr lang="en-US" dirty="0" smtClean="0"/>
              <a:t> </a:t>
            </a:r>
            <a:br>
              <a:rPr lang="en-US" dirty="0" smtClean="0"/>
            </a:br>
            <a:r>
              <a:rPr lang="en-US" dirty="0" smtClean="0"/>
              <a:t>Proposal for a Regional Centre</a:t>
            </a:r>
            <a:endParaRPr lang="en-US" dirty="0"/>
          </a:p>
        </p:txBody>
      </p:sp>
    </p:spTree>
    <p:extLst>
      <p:ext uri="{BB962C8B-B14F-4D97-AF65-F5344CB8AC3E}">
        <p14:creationId xmlns:p14="http://schemas.microsoft.com/office/powerpoint/2010/main" val="2392622693"/>
      </p:ext>
    </p:extLst>
  </p:cSld>
  <p:clrMapOvr>
    <a:masterClrMapping/>
  </p:clrMapOvr>
  <p:transition advClick="0" advTm="30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Content Placeholder 8" descr="Company Associates.png"/>
          <p:cNvPicPr>
            <a:picLocks noGrp="1" noChangeAspect="1"/>
          </p:cNvPicPr>
          <p:nvPr>
            <p:ph sz="half" idx="1"/>
          </p:nvPr>
        </p:nvPicPr>
        <p:blipFill>
          <a:blip r:embed="rId3">
            <a:extLst>
              <a:ext uri="{28A0092B-C50C-407E-A947-70E740481C1C}">
                <a14:useLocalDpi xmlns:a14="http://schemas.microsoft.com/office/drawing/2010/main" val="0"/>
              </a:ext>
            </a:extLst>
          </a:blip>
          <a:srcRect l="7526" r="7526"/>
          <a:stretch>
            <a:fillRect/>
          </a:stretch>
        </p:blipFill>
        <p:spPr>
          <a:xfrm>
            <a:off x="866900" y="2438475"/>
            <a:ext cx="2583872" cy="2752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ontent Placeholder 7"/>
          <p:cNvSpPr>
            <a:spLocks noGrp="1"/>
          </p:cNvSpPr>
          <p:nvPr>
            <p:ph sz="half" idx="2"/>
          </p:nvPr>
        </p:nvSpPr>
        <p:spPr>
          <a:xfrm>
            <a:off x="4286551" y="1696935"/>
            <a:ext cx="3886199" cy="4622826"/>
          </a:xfrm>
        </p:spPr>
        <p:txBody>
          <a:bodyPr/>
          <a:lstStyle/>
          <a:p>
            <a:pPr algn="ctr"/>
            <a:r>
              <a:rPr lang="en-US" dirty="0">
                <a:solidFill>
                  <a:srgbClr val="002060"/>
                </a:solidFill>
                <a:latin typeface="+mj-lt"/>
              </a:rPr>
              <a:t>Relationships with internationally-based industrial corporations and </a:t>
            </a:r>
            <a:r>
              <a:rPr lang="en-US" dirty="0" smtClean="0">
                <a:solidFill>
                  <a:srgbClr val="002060"/>
                </a:solidFill>
                <a:latin typeface="+mj-lt"/>
              </a:rPr>
              <a:t>scientific </a:t>
            </a:r>
            <a:r>
              <a:rPr lang="en-US" dirty="0">
                <a:solidFill>
                  <a:srgbClr val="002060"/>
                </a:solidFill>
                <a:latin typeface="+mj-lt"/>
              </a:rPr>
              <a:t>businesses allows </a:t>
            </a:r>
            <a:r>
              <a:rPr lang="en-US" dirty="0" smtClean="0">
                <a:solidFill>
                  <a:srgbClr val="002060"/>
                </a:solidFill>
                <a:latin typeface="+mj-lt"/>
              </a:rPr>
              <a:t>for the </a:t>
            </a:r>
            <a:r>
              <a:rPr lang="en-US" dirty="0">
                <a:solidFill>
                  <a:srgbClr val="002060"/>
                </a:solidFill>
                <a:latin typeface="+mj-lt"/>
              </a:rPr>
              <a:t>exchange of information regarding current issues </a:t>
            </a:r>
            <a:r>
              <a:rPr lang="en-US" dirty="0" smtClean="0">
                <a:solidFill>
                  <a:srgbClr val="002060"/>
                </a:solidFill>
                <a:latin typeface="+mj-lt"/>
              </a:rPr>
              <a:t>inﬂuencing </a:t>
            </a:r>
            <a:r>
              <a:rPr lang="en-US" dirty="0">
                <a:solidFill>
                  <a:srgbClr val="002060"/>
                </a:solidFill>
                <a:latin typeface="+mj-lt"/>
              </a:rPr>
              <a:t>Chemistry and Industry. </a:t>
            </a:r>
            <a:endParaRPr lang="en-US" dirty="0" smtClean="0">
              <a:solidFill>
                <a:srgbClr val="002060"/>
              </a:solidFill>
              <a:latin typeface="+mj-lt"/>
            </a:endParaRPr>
          </a:p>
          <a:p>
            <a:pPr algn="ctr"/>
            <a:r>
              <a:rPr lang="en-US" dirty="0" smtClean="0">
                <a:solidFill>
                  <a:srgbClr val="002060"/>
                </a:solidFill>
                <a:latin typeface="+mj-lt"/>
              </a:rPr>
              <a:t>The </a:t>
            </a:r>
            <a:r>
              <a:rPr lang="en-US" dirty="0">
                <a:solidFill>
                  <a:srgbClr val="002060"/>
                </a:solidFill>
                <a:latin typeface="+mj-lt"/>
              </a:rPr>
              <a:t>Committee on Chemistry and Industry (COCI) has </a:t>
            </a:r>
            <a:r>
              <a:rPr lang="en-US" dirty="0" smtClean="0">
                <a:solidFill>
                  <a:srgbClr val="002060"/>
                </a:solidFill>
                <a:latin typeface="+mj-lt"/>
              </a:rPr>
              <a:t>direct </a:t>
            </a:r>
            <a:r>
              <a:rPr lang="en-US" dirty="0">
                <a:solidFill>
                  <a:srgbClr val="002060"/>
                </a:solidFill>
                <a:latin typeface="+mj-lt"/>
              </a:rPr>
              <a:t>involvement with Company Associates.</a:t>
            </a:r>
          </a:p>
          <a:p>
            <a:endParaRPr lang="en-US" dirty="0"/>
          </a:p>
        </p:txBody>
      </p:sp>
      <p:sp>
        <p:nvSpPr>
          <p:cNvPr id="6" name="Title 5"/>
          <p:cNvSpPr>
            <a:spLocks noGrp="1"/>
          </p:cNvSpPr>
          <p:nvPr>
            <p:ph type="title"/>
          </p:nvPr>
        </p:nvSpPr>
        <p:spPr/>
        <p:txBody>
          <a:bodyPr/>
          <a:lstStyle/>
          <a:p>
            <a:r>
              <a:rPr lang="en-US" dirty="0" smtClean="0"/>
              <a:t>Company Associate Program</a:t>
            </a:r>
            <a:endParaRPr lang="en-US" dirty="0"/>
          </a:p>
        </p:txBody>
      </p:sp>
    </p:spTree>
    <p:extLst>
      <p:ext uri="{BB962C8B-B14F-4D97-AF65-F5344CB8AC3E}">
        <p14:creationId xmlns:p14="http://schemas.microsoft.com/office/powerpoint/2010/main" val="2020244147"/>
      </p:ext>
    </p:extLst>
  </p:cSld>
  <p:clrMapOvr>
    <a:masterClrMapping/>
  </p:clrMapOvr>
  <p:transition advClick="0" advTm="3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endParaRPr lang="en-US" sz="4000" dirty="0" smtClean="0">
              <a:latin typeface="+mj-lt"/>
            </a:endParaRPr>
          </a:p>
          <a:p>
            <a:pPr algn="ctr"/>
            <a:r>
              <a:rPr lang="en-US" sz="4000" dirty="0" smtClean="0">
                <a:latin typeface="+mj-lt"/>
              </a:rPr>
              <a:t>IUPAC </a:t>
            </a:r>
            <a:r>
              <a:rPr lang="en-US" sz="4000" dirty="0">
                <a:latin typeface="+mj-lt"/>
              </a:rPr>
              <a:t>is an </a:t>
            </a:r>
            <a:r>
              <a:rPr lang="en-US" sz="4000" dirty="0" smtClean="0">
                <a:latin typeface="+mj-lt"/>
              </a:rPr>
              <a:t>indispensable </a:t>
            </a:r>
            <a:r>
              <a:rPr lang="en-US" sz="4000" dirty="0">
                <a:latin typeface="+mj-lt"/>
              </a:rPr>
              <a:t>resource for chemistry.</a:t>
            </a:r>
          </a:p>
          <a:p>
            <a:endParaRPr lang="en-US" dirty="0"/>
          </a:p>
        </p:txBody>
      </p:sp>
    </p:spTree>
    <p:extLst>
      <p:ext uri="{BB962C8B-B14F-4D97-AF65-F5344CB8AC3E}">
        <p14:creationId xmlns:p14="http://schemas.microsoft.com/office/powerpoint/2010/main" val="3287015132"/>
      </p:ext>
    </p:extLst>
  </p:cSld>
  <p:clrMapOvr>
    <a:masterClrMapping/>
  </p:clrMapOvr>
  <p:transition advClick="0" advTm="30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88693"/>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93766" y="1448790"/>
            <a:ext cx="8122722" cy="3975100"/>
          </a:xfrm>
        </p:spPr>
        <p:txBody>
          <a:bodyPr/>
          <a:lstStyle/>
          <a:p>
            <a:pPr>
              <a:lnSpc>
                <a:spcPts val="2080"/>
              </a:lnSpc>
              <a:spcAft>
                <a:spcPts val="0"/>
              </a:spcAft>
              <a:defRPr/>
            </a:pPr>
            <a:r>
              <a:rPr lang="en-US" i="1" dirty="0" smtClean="0">
                <a:solidFill>
                  <a:schemeClr val="bg1"/>
                </a:solidFill>
              </a:rPr>
              <a:t>Chemistry </a:t>
            </a:r>
            <a:r>
              <a:rPr lang="en-US" i="1" dirty="0">
                <a:solidFill>
                  <a:schemeClr val="bg1"/>
                </a:solidFill>
              </a:rPr>
              <a:t>beyond Chlorine </a:t>
            </a:r>
            <a:r>
              <a:rPr lang="en-US" dirty="0">
                <a:solidFill>
                  <a:schemeClr val="bg1"/>
                </a:solidFill>
              </a:rPr>
              <a:t>(</a:t>
            </a:r>
            <a:r>
              <a:rPr lang="en-US" dirty="0" err="1">
                <a:solidFill>
                  <a:schemeClr val="bg1"/>
                </a:solidFill>
              </a:rPr>
              <a:t>Tundo</a:t>
            </a:r>
            <a:r>
              <a:rPr lang="en-US" dirty="0">
                <a:solidFill>
                  <a:schemeClr val="bg1"/>
                </a:solidFill>
              </a:rPr>
              <a:t>)</a:t>
            </a:r>
          </a:p>
          <a:p>
            <a:pPr>
              <a:lnSpc>
                <a:spcPts val="2280"/>
              </a:lnSpc>
              <a:spcAft>
                <a:spcPts val="0"/>
              </a:spcAft>
              <a:defRPr/>
            </a:pPr>
            <a:endParaRPr lang="en-US" dirty="0">
              <a:solidFill>
                <a:schemeClr val="bg1"/>
              </a:solidFill>
            </a:endParaRPr>
          </a:p>
          <a:p>
            <a:pPr>
              <a:lnSpc>
                <a:spcPts val="2280"/>
              </a:lnSpc>
              <a:spcAft>
                <a:spcPts val="0"/>
              </a:spcAft>
              <a:defRPr/>
            </a:pPr>
            <a:r>
              <a:rPr lang="en-US" i="1" dirty="0">
                <a:solidFill>
                  <a:schemeClr val="bg1"/>
                </a:solidFill>
              </a:rPr>
              <a:t>Healthy Life </a:t>
            </a:r>
            <a:r>
              <a:rPr lang="en-US" i="1" dirty="0" smtClean="0">
                <a:solidFill>
                  <a:schemeClr val="bg1"/>
                </a:solidFill>
              </a:rPr>
              <a:t>– Functional Food </a:t>
            </a:r>
            <a:r>
              <a:rPr lang="en-US" i="1" dirty="0">
                <a:solidFill>
                  <a:schemeClr val="bg1"/>
                </a:solidFill>
              </a:rPr>
              <a:t>Ingredients </a:t>
            </a:r>
            <a:endParaRPr lang="en-US" i="1" dirty="0" smtClean="0">
              <a:solidFill>
                <a:schemeClr val="bg1"/>
              </a:solidFill>
            </a:endParaRPr>
          </a:p>
          <a:p>
            <a:pPr>
              <a:lnSpc>
                <a:spcPts val="2280"/>
              </a:lnSpc>
              <a:spcAft>
                <a:spcPts val="0"/>
              </a:spcAft>
              <a:defRPr/>
            </a:pPr>
            <a:r>
              <a:rPr lang="en-US" dirty="0" smtClean="0">
                <a:solidFill>
                  <a:schemeClr val="bg1"/>
                </a:solidFill>
              </a:rPr>
              <a:t>(</a:t>
            </a:r>
            <a:r>
              <a:rPr lang="en-US" dirty="0" err="1">
                <a:solidFill>
                  <a:schemeClr val="bg1"/>
                </a:solidFill>
              </a:rPr>
              <a:t>Rauter</a:t>
            </a:r>
            <a:r>
              <a:rPr lang="en-US" dirty="0">
                <a:solidFill>
                  <a:schemeClr val="bg1"/>
                </a:solidFill>
              </a:rPr>
              <a:t>)</a:t>
            </a:r>
          </a:p>
          <a:p>
            <a:pPr>
              <a:lnSpc>
                <a:spcPts val="2280"/>
              </a:lnSpc>
              <a:spcAft>
                <a:spcPts val="0"/>
              </a:spcAft>
              <a:defRPr/>
            </a:pPr>
            <a:endParaRPr lang="en-US" dirty="0">
              <a:solidFill>
                <a:schemeClr val="bg1"/>
              </a:solidFill>
            </a:endParaRPr>
          </a:p>
          <a:p>
            <a:pPr>
              <a:lnSpc>
                <a:spcPts val="2280"/>
              </a:lnSpc>
              <a:spcAft>
                <a:spcPts val="0"/>
              </a:spcAft>
              <a:defRPr/>
            </a:pPr>
            <a:r>
              <a:rPr lang="en-US" i="1" dirty="0">
                <a:solidFill>
                  <a:schemeClr val="bg1"/>
                </a:solidFill>
              </a:rPr>
              <a:t>Nomenclature of </a:t>
            </a:r>
            <a:r>
              <a:rPr lang="en-US" i="1" dirty="0" smtClean="0">
                <a:solidFill>
                  <a:schemeClr val="bg1"/>
                </a:solidFill>
              </a:rPr>
              <a:t>Cyclic </a:t>
            </a:r>
            <a:r>
              <a:rPr lang="en-US" i="1" dirty="0">
                <a:solidFill>
                  <a:schemeClr val="bg1"/>
                </a:solidFill>
              </a:rPr>
              <a:t>Peptides</a:t>
            </a:r>
          </a:p>
          <a:p>
            <a:pPr>
              <a:lnSpc>
                <a:spcPts val="2280"/>
              </a:lnSpc>
              <a:spcAft>
                <a:spcPts val="0"/>
              </a:spcAft>
              <a:defRPr/>
            </a:pPr>
            <a:r>
              <a:rPr lang="en-US" i="1" dirty="0">
                <a:solidFill>
                  <a:schemeClr val="bg1"/>
                </a:solidFill>
              </a:rPr>
              <a:t> </a:t>
            </a:r>
            <a:r>
              <a:rPr lang="en-US" dirty="0">
                <a:solidFill>
                  <a:schemeClr val="bg1"/>
                </a:solidFill>
              </a:rPr>
              <a:t>(</a:t>
            </a:r>
            <a:r>
              <a:rPr lang="en-US" dirty="0" err="1">
                <a:solidFill>
                  <a:schemeClr val="bg1"/>
                </a:solidFill>
              </a:rPr>
              <a:t>Reaney</a:t>
            </a:r>
            <a:r>
              <a:rPr lang="en-US" dirty="0">
                <a:solidFill>
                  <a:schemeClr val="bg1"/>
                </a:solidFill>
              </a:rPr>
              <a:t>)</a:t>
            </a:r>
          </a:p>
          <a:p>
            <a:pPr>
              <a:lnSpc>
                <a:spcPts val="2280"/>
              </a:lnSpc>
              <a:spcAft>
                <a:spcPts val="0"/>
              </a:spcAft>
              <a:defRPr/>
            </a:pPr>
            <a:endParaRPr lang="en-US" dirty="0">
              <a:solidFill>
                <a:schemeClr val="bg1"/>
              </a:solidFill>
            </a:endParaRPr>
          </a:p>
          <a:p>
            <a:pPr>
              <a:lnSpc>
                <a:spcPts val="2280"/>
              </a:lnSpc>
              <a:spcAft>
                <a:spcPts val="0"/>
              </a:spcAft>
              <a:defRPr/>
            </a:pPr>
            <a:r>
              <a:rPr lang="en-US" i="1" dirty="0">
                <a:solidFill>
                  <a:schemeClr val="bg1"/>
                </a:solidFill>
              </a:rPr>
              <a:t>Computational Chemistry – a workshop</a:t>
            </a:r>
          </a:p>
          <a:p>
            <a:pPr>
              <a:lnSpc>
                <a:spcPts val="2280"/>
              </a:lnSpc>
              <a:spcAft>
                <a:spcPts val="0"/>
              </a:spcAft>
              <a:defRPr/>
            </a:pPr>
            <a:r>
              <a:rPr lang="en-US" i="1" dirty="0">
                <a:solidFill>
                  <a:schemeClr val="bg1"/>
                </a:solidFill>
              </a:rPr>
              <a:t> for sub-Saharan </a:t>
            </a:r>
            <a:r>
              <a:rPr lang="en-US" i="1" dirty="0" smtClean="0">
                <a:solidFill>
                  <a:schemeClr val="bg1"/>
                </a:solidFill>
              </a:rPr>
              <a:t>scientists </a:t>
            </a:r>
            <a:r>
              <a:rPr lang="en-US" dirty="0">
                <a:solidFill>
                  <a:schemeClr val="bg1"/>
                </a:solidFill>
              </a:rPr>
              <a:t>(Whitehead)</a:t>
            </a:r>
          </a:p>
          <a:p>
            <a:pPr>
              <a:lnSpc>
                <a:spcPts val="2180"/>
              </a:lnSpc>
              <a:spcAft>
                <a:spcPts val="0"/>
              </a:spcAft>
              <a:defRPr/>
            </a:pPr>
            <a:endParaRPr lang="en-US" i="1" dirty="0" smtClean="0">
              <a:solidFill>
                <a:schemeClr val="bg1"/>
              </a:solidFill>
            </a:endParaRPr>
          </a:p>
          <a:p>
            <a:pPr>
              <a:lnSpc>
                <a:spcPts val="2180"/>
              </a:lnSpc>
              <a:spcAft>
                <a:spcPts val="0"/>
              </a:spcAft>
              <a:defRPr/>
            </a:pPr>
            <a:r>
              <a:rPr lang="en-US" i="1" dirty="0" smtClean="0">
                <a:solidFill>
                  <a:schemeClr val="bg1"/>
                </a:solidFill>
              </a:rPr>
              <a:t>Network </a:t>
            </a:r>
            <a:r>
              <a:rPr lang="en-US" i="1" dirty="0">
                <a:solidFill>
                  <a:schemeClr val="bg1"/>
                </a:solidFill>
              </a:rPr>
              <a:t>for Heterocyclic Chemistry within </a:t>
            </a:r>
          </a:p>
          <a:p>
            <a:pPr>
              <a:lnSpc>
                <a:spcPts val="2180"/>
              </a:lnSpc>
              <a:spcAft>
                <a:spcPts val="0"/>
              </a:spcAft>
              <a:defRPr/>
            </a:pPr>
            <a:r>
              <a:rPr lang="en-US" i="1" dirty="0" smtClean="0">
                <a:solidFill>
                  <a:schemeClr val="bg1"/>
                </a:solidFill>
              </a:rPr>
              <a:t>Mediterranean/North </a:t>
            </a:r>
            <a:r>
              <a:rPr lang="en-US" i="1" dirty="0">
                <a:solidFill>
                  <a:schemeClr val="bg1"/>
                </a:solidFill>
              </a:rPr>
              <a:t>Africa </a:t>
            </a:r>
            <a:r>
              <a:rPr lang="en-US" dirty="0">
                <a:solidFill>
                  <a:schemeClr val="bg1"/>
                </a:solidFill>
              </a:rPr>
              <a:t>(Florio</a:t>
            </a:r>
            <a:r>
              <a:rPr lang="en-US" dirty="0" smtClean="0">
                <a:solidFill>
                  <a:schemeClr val="bg1"/>
                </a:solidFill>
              </a:rPr>
              <a:t>)</a:t>
            </a:r>
          </a:p>
          <a:p>
            <a:pPr>
              <a:lnSpc>
                <a:spcPts val="2180"/>
              </a:lnSpc>
              <a:spcAft>
                <a:spcPts val="0"/>
              </a:spcAft>
              <a:defRPr/>
            </a:pPr>
            <a:endParaRPr lang="en-US" dirty="0">
              <a:solidFill>
                <a:schemeClr val="bg1"/>
              </a:solidFill>
            </a:endParaRPr>
          </a:p>
          <a:p>
            <a:pPr>
              <a:lnSpc>
                <a:spcPts val="2180"/>
              </a:lnSpc>
              <a:spcAft>
                <a:spcPts val="0"/>
              </a:spcAft>
              <a:defRPr/>
            </a:pPr>
            <a:endParaRPr lang="en-US" i="1" dirty="0">
              <a:solidFill>
                <a:schemeClr val="bg1"/>
              </a:solidFill>
            </a:endParaRPr>
          </a:p>
          <a:p>
            <a:pPr>
              <a:lnSpc>
                <a:spcPts val="2180"/>
              </a:lnSpc>
              <a:spcAft>
                <a:spcPts val="0"/>
              </a:spcAft>
              <a:defRPr/>
            </a:pPr>
            <a:r>
              <a:rPr lang="en-US" i="1" dirty="0">
                <a:solidFill>
                  <a:schemeClr val="bg1"/>
                </a:solidFill>
              </a:rPr>
              <a:t>Nuclear Magnetic Resonance </a:t>
            </a:r>
            <a:r>
              <a:rPr lang="en-US" i="1" dirty="0" smtClean="0">
                <a:solidFill>
                  <a:schemeClr val="bg1"/>
                </a:solidFill>
              </a:rPr>
              <a:t> </a:t>
            </a:r>
            <a:r>
              <a:rPr lang="en-US" i="1" dirty="0">
                <a:solidFill>
                  <a:schemeClr val="bg1"/>
                </a:solidFill>
              </a:rPr>
              <a:t>(</a:t>
            </a:r>
            <a:r>
              <a:rPr lang="en-US" dirty="0">
                <a:solidFill>
                  <a:schemeClr val="bg1"/>
                </a:solidFill>
              </a:rPr>
              <a:t>Garson)</a:t>
            </a:r>
            <a:endParaRPr lang="en-US" i="1" dirty="0">
              <a:solidFill>
                <a:schemeClr val="bg1"/>
              </a:solidFill>
            </a:endParaRPr>
          </a:p>
          <a:p>
            <a:endParaRPr lang="en-US" dirty="0"/>
          </a:p>
        </p:txBody>
      </p:sp>
      <p:sp>
        <p:nvSpPr>
          <p:cNvPr id="3" name="Title 2"/>
          <p:cNvSpPr>
            <a:spLocks noGrp="1"/>
          </p:cNvSpPr>
          <p:nvPr>
            <p:ph type="title"/>
          </p:nvPr>
        </p:nvSpPr>
        <p:spPr>
          <a:xfrm>
            <a:off x="356686" y="511175"/>
            <a:ext cx="8229600" cy="631825"/>
          </a:xfrm>
        </p:spPr>
        <p:txBody>
          <a:bodyPr/>
          <a:lstStyle/>
          <a:p>
            <a:r>
              <a:rPr lang="en-US" dirty="0" smtClean="0">
                <a:solidFill>
                  <a:srgbClr val="FFFF00"/>
                </a:solidFill>
                <a:latin typeface="Corbel" charset="0"/>
              </a:rPr>
              <a:t>Current Projects</a:t>
            </a:r>
            <a:endParaRPr lang="en-US" dirty="0">
              <a:solidFill>
                <a:srgbClr val="FFFF00"/>
              </a:solidFill>
            </a:endParaRPr>
          </a:p>
        </p:txBody>
      </p:sp>
      <p:grpSp>
        <p:nvGrpSpPr>
          <p:cNvPr id="4" name="Group 3"/>
          <p:cNvGrpSpPr/>
          <p:nvPr/>
        </p:nvGrpSpPr>
        <p:grpSpPr>
          <a:xfrm>
            <a:off x="5972240" y="1448790"/>
            <a:ext cx="2874877" cy="4745635"/>
            <a:chOff x="5489575" y="1421478"/>
            <a:chExt cx="3457575" cy="523332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9575" y="1421478"/>
              <a:ext cx="2182294" cy="316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3894138"/>
              <a:ext cx="234315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279427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sz="3200" dirty="0" smtClean="0">
                <a:latin typeface="+mj-lt"/>
              </a:rPr>
              <a:t>The International Union of Pure and Applied Chemistry is the global organization that provides objective scientific expertise and develops the essential tools for the application and communication of chemical knowledge for the benefit of humankind and the world.</a:t>
            </a:r>
            <a:endParaRPr lang="en-US" sz="3200" dirty="0">
              <a:latin typeface="+mj-lt"/>
            </a:endParaRPr>
          </a:p>
        </p:txBody>
      </p:sp>
    </p:spTree>
    <p:extLst>
      <p:ext uri="{BB962C8B-B14F-4D97-AF65-F5344CB8AC3E}">
        <p14:creationId xmlns:p14="http://schemas.microsoft.com/office/powerpoint/2010/main" val="80088440"/>
      </p:ext>
    </p:extLst>
  </p:cSld>
  <p:clrMapOvr>
    <a:masterClrMapping/>
  </p:clrMapOvr>
  <p:transition advClick="0" advTm="3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7013" y="2141847"/>
            <a:ext cx="8229600" cy="3014663"/>
          </a:xfrm>
        </p:spPr>
        <p:txBody>
          <a:bodyPr/>
          <a:lstStyle/>
          <a:p>
            <a:r>
              <a:rPr lang="en-US" sz="3200" dirty="0" smtClean="0">
                <a:latin typeface="+mj-lt"/>
              </a:rPr>
              <a:t>The International Union of Pure and Applied Chemistry accomplishes its mission by </a:t>
            </a:r>
          </a:p>
          <a:p>
            <a:pPr marL="457200" indent="-457200">
              <a:buClr>
                <a:schemeClr val="bg1"/>
              </a:buClr>
              <a:buFont typeface="Arial" panose="020B0604020202020204" pitchFamily="34" charset="0"/>
              <a:buChar char="•"/>
            </a:pPr>
            <a:r>
              <a:rPr lang="en-US" sz="3200" dirty="0">
                <a:latin typeface="+mj-lt"/>
              </a:rPr>
              <a:t>F</a:t>
            </a:r>
            <a:r>
              <a:rPr lang="en-US" sz="3200" dirty="0" smtClean="0">
                <a:latin typeface="+mj-lt"/>
              </a:rPr>
              <a:t>ostering sustainable development</a:t>
            </a:r>
          </a:p>
          <a:p>
            <a:pPr marL="457200" indent="-457200">
              <a:buClr>
                <a:schemeClr val="bg1"/>
              </a:buClr>
              <a:buFont typeface="Arial" panose="020B0604020202020204" pitchFamily="34" charset="0"/>
              <a:buChar char="•"/>
            </a:pPr>
            <a:r>
              <a:rPr lang="en-US" sz="3200" dirty="0" smtClean="0">
                <a:latin typeface="+mj-lt"/>
              </a:rPr>
              <a:t>Providing a common language for chemistry</a:t>
            </a:r>
          </a:p>
          <a:p>
            <a:pPr marL="457200" indent="-457200">
              <a:buClr>
                <a:schemeClr val="bg1"/>
              </a:buClr>
              <a:buFont typeface="Arial" panose="020B0604020202020204" pitchFamily="34" charset="0"/>
              <a:buChar char="•"/>
            </a:pPr>
            <a:r>
              <a:rPr lang="en-US" sz="3200" dirty="0" smtClean="0">
                <a:latin typeface="+mj-lt"/>
              </a:rPr>
              <a:t>Advocating the free exchange of scientific information</a:t>
            </a:r>
            <a:endParaRPr lang="en-US" sz="3200" dirty="0">
              <a:latin typeface="+mj-lt"/>
            </a:endParaRPr>
          </a:p>
        </p:txBody>
      </p:sp>
    </p:spTree>
    <p:extLst>
      <p:ext uri="{BB962C8B-B14F-4D97-AF65-F5344CB8AC3E}">
        <p14:creationId xmlns:p14="http://schemas.microsoft.com/office/powerpoint/2010/main" val="3547941243"/>
      </p:ext>
    </p:extLst>
  </p:cSld>
  <p:clrMapOvr>
    <a:masterClrMapping/>
  </p:clrMapOvr>
  <p:transition advClick="0" advTm="3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63550" y="1918513"/>
            <a:ext cx="8680450" cy="3975100"/>
          </a:xfrm>
        </p:spPr>
        <p:txBody>
          <a:bodyPr/>
          <a:lstStyle/>
          <a:p>
            <a:pPr marL="342900" lvl="0" indent="-342900">
              <a:buClr>
                <a:schemeClr val="bg1"/>
              </a:buClr>
              <a:buFont typeface="Arial" panose="020B0604020202020204" pitchFamily="34" charset="0"/>
              <a:buChar char="•"/>
            </a:pPr>
            <a:r>
              <a:rPr lang="en-US" sz="2800" dirty="0" smtClean="0">
                <a:solidFill>
                  <a:schemeClr val="bg1"/>
                </a:solidFill>
              </a:rPr>
              <a:t>We serve humankind by advancing chemistry worldwide.</a:t>
            </a:r>
          </a:p>
          <a:p>
            <a:pPr marL="342900" lvl="0" indent="-342900">
              <a:buClr>
                <a:schemeClr val="bg1"/>
              </a:buClr>
              <a:buFont typeface="Arial" panose="020B0604020202020204" pitchFamily="34" charset="0"/>
              <a:buChar char="•"/>
            </a:pPr>
            <a:r>
              <a:rPr lang="en-US" sz="2800" dirty="0" smtClean="0">
                <a:solidFill>
                  <a:schemeClr val="bg1"/>
                </a:solidFill>
              </a:rPr>
              <a:t>Scientific </a:t>
            </a:r>
            <a:r>
              <a:rPr lang="en-US" sz="2800" dirty="0">
                <a:solidFill>
                  <a:schemeClr val="bg1"/>
                </a:solidFill>
              </a:rPr>
              <a:t>excellence and objectivity are the cornerstones of all of our work.</a:t>
            </a:r>
          </a:p>
          <a:p>
            <a:pPr marL="342900" lvl="0" indent="-342900">
              <a:buClr>
                <a:schemeClr val="bg1"/>
              </a:buClr>
              <a:buFont typeface="Arial" panose="020B0604020202020204" pitchFamily="34" charset="0"/>
              <a:buChar char="•"/>
            </a:pPr>
            <a:r>
              <a:rPr lang="en-US" sz="2800" dirty="0">
                <a:solidFill>
                  <a:schemeClr val="bg1"/>
                </a:solidFill>
              </a:rPr>
              <a:t>We value collaboration and communication among all our stakeholders.</a:t>
            </a:r>
          </a:p>
          <a:p>
            <a:pPr marL="342900" lvl="0" indent="-342900">
              <a:buClr>
                <a:schemeClr val="bg1"/>
              </a:buClr>
              <a:buFont typeface="Arial" panose="020B0604020202020204" pitchFamily="34" charset="0"/>
              <a:buChar char="•"/>
            </a:pPr>
            <a:r>
              <a:rPr lang="en-US" sz="2800" dirty="0">
                <a:solidFill>
                  <a:schemeClr val="bg1"/>
                </a:solidFill>
              </a:rPr>
              <a:t>We strive for diversity and inclusiveness.</a:t>
            </a:r>
          </a:p>
          <a:p>
            <a:pPr marL="342900" lvl="0" indent="-342900">
              <a:buClr>
                <a:schemeClr val="bg1"/>
              </a:buClr>
              <a:buFont typeface="Arial" panose="020B0604020202020204" pitchFamily="34" charset="0"/>
              <a:buChar char="•"/>
            </a:pPr>
            <a:r>
              <a:rPr lang="en-US" sz="2800" dirty="0">
                <a:solidFill>
                  <a:schemeClr val="bg1"/>
                </a:solidFill>
              </a:rPr>
              <a:t>We respect each other and the Union</a:t>
            </a:r>
          </a:p>
          <a:p>
            <a:pPr marL="342900" lvl="0" indent="-342900">
              <a:buClr>
                <a:schemeClr val="bg1"/>
              </a:buClr>
              <a:buFont typeface="Arial" panose="020B0604020202020204" pitchFamily="34" charset="0"/>
              <a:buChar char="•"/>
            </a:pPr>
            <a:r>
              <a:rPr lang="en-US" sz="2800" dirty="0">
                <a:solidFill>
                  <a:schemeClr val="bg1"/>
                </a:solidFill>
              </a:rPr>
              <a:t>We uphold the highest standards of transparency, responsibility and ethical behavior.</a:t>
            </a:r>
          </a:p>
          <a:p>
            <a:pPr>
              <a:buClr>
                <a:schemeClr val="bg1"/>
              </a:buClr>
            </a:pPr>
            <a:endParaRPr lang="en-US" sz="2800" dirty="0" smtClean="0">
              <a:solidFill>
                <a:schemeClr val="bg1"/>
              </a:solidFill>
            </a:endParaRPr>
          </a:p>
          <a:p>
            <a:pPr>
              <a:buClr>
                <a:schemeClr val="bg1"/>
              </a:buClr>
            </a:pPr>
            <a:endParaRPr lang="en-US" sz="2800" dirty="0">
              <a:solidFill>
                <a:schemeClr val="bg1"/>
              </a:solidFill>
            </a:endParaRPr>
          </a:p>
        </p:txBody>
      </p:sp>
      <p:sp>
        <p:nvSpPr>
          <p:cNvPr id="4" name="Rectangle 3"/>
          <p:cNvSpPr/>
          <p:nvPr/>
        </p:nvSpPr>
        <p:spPr>
          <a:xfrm>
            <a:off x="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lUPAC_blocks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381000"/>
            <a:ext cx="4267200" cy="864719"/>
          </a:xfrm>
          <a:prstGeom prst="rect">
            <a:avLst/>
          </a:prstGeom>
        </p:spPr>
      </p:pic>
      <p:sp>
        <p:nvSpPr>
          <p:cNvPr id="6" name="TextBox 5"/>
          <p:cNvSpPr txBox="1"/>
          <p:nvPr/>
        </p:nvSpPr>
        <p:spPr>
          <a:xfrm>
            <a:off x="5575300" y="388203"/>
            <a:ext cx="3200400" cy="830997"/>
          </a:xfrm>
          <a:prstGeom prst="rect">
            <a:avLst/>
          </a:prstGeom>
          <a:noFill/>
        </p:spPr>
        <p:txBody>
          <a:bodyPr wrap="square" lIns="0" tIns="0" rIns="0" rtlCol="0" anchor="ctr" anchorCtr="0">
            <a:noAutofit/>
          </a:bodyPr>
          <a:lstStyle/>
          <a:p>
            <a:pPr algn="ctr"/>
            <a:r>
              <a:rPr lang="en-US" sz="3200" b="1" dirty="0" smtClean="0">
                <a:solidFill>
                  <a:schemeClr val="bg1"/>
                </a:solidFill>
                <a:latin typeface="Corbel"/>
                <a:cs typeface="Corbel"/>
              </a:rPr>
              <a:t>CORE VALUES</a:t>
            </a:r>
            <a:endParaRPr lang="en-US" sz="3200" b="1" i="0" dirty="0">
              <a:solidFill>
                <a:schemeClr val="bg1"/>
              </a:solidFill>
              <a:latin typeface="Corbel"/>
              <a:cs typeface="Corbel"/>
            </a:endParaRPr>
          </a:p>
        </p:txBody>
      </p:sp>
    </p:spTree>
    <p:extLst>
      <p:ext uri="{BB962C8B-B14F-4D97-AF65-F5344CB8AC3E}">
        <p14:creationId xmlns:p14="http://schemas.microsoft.com/office/powerpoint/2010/main" val="2705509602"/>
      </p:ext>
    </p:extLst>
  </p:cSld>
  <p:clrMapOvr>
    <a:masterClrMapping/>
  </p:clrMapOvr>
  <p:transition advClick="0" advTm="30000">
    <p:fade/>
  </p:transition>
  <p:timing>
    <p:tnLst>
      <p:par>
        <p:cTn id="1" dur="indefinite" restart="never" nodeType="tmRoot"/>
      </p:par>
    </p:tnLst>
  </p:timing>
</p:sld>
</file>

<file path=ppt/theme/theme1.xml><?xml version="1.0" encoding="utf-8"?>
<a:theme xmlns:a="http://schemas.openxmlformats.org/drawingml/2006/main" name="IUPAC">
  <a:themeElements>
    <a:clrScheme name="Custom 13">
      <a:dk1>
        <a:srgbClr val="000000"/>
      </a:dk1>
      <a:lt1>
        <a:sysClr val="window" lastClr="FFFFFF"/>
      </a:lt1>
      <a:dk2>
        <a:srgbClr val="4C3280"/>
      </a:dk2>
      <a:lt2>
        <a:srgbClr val="BEBEBE"/>
      </a:lt2>
      <a:accent1>
        <a:srgbClr val="CE432A"/>
      </a:accent1>
      <a:accent2>
        <a:srgbClr val="E29E10"/>
      </a:accent2>
      <a:accent3>
        <a:srgbClr val="8D9411"/>
      </a:accent3>
      <a:accent4>
        <a:srgbClr val="247A80"/>
      </a:accent4>
      <a:accent5>
        <a:srgbClr val="513551"/>
      </a:accent5>
      <a:accent6>
        <a:srgbClr val="F79646"/>
      </a:accent6>
      <a:hlink>
        <a:srgbClr val="834B86"/>
      </a:hlink>
      <a:folHlink>
        <a:srgbClr val="A062A3"/>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IUPAC.potx</Template>
  <TotalTime>8576</TotalTime>
  <Words>2800</Words>
  <Application>Microsoft Office PowerPoint</Application>
  <PresentationFormat>On-screen Show (4:3)</PresentationFormat>
  <Paragraphs>451</Paragraphs>
  <Slides>60</Slides>
  <Notes>33</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IUPAC</vt:lpstr>
      <vt:lpstr>Office Theme</vt:lpstr>
      <vt:lpstr>PowerPoint Presentation</vt:lpstr>
      <vt:lpstr>PowerPoint Presentation</vt:lpstr>
      <vt:lpstr>The Discovery Confirmed and Four New Elements Added (30 December 2015) Names Announced 8 June 2016</vt:lpstr>
      <vt:lpstr>Beyond the Periodic Table of the Elements </vt:lpstr>
      <vt:lpstr>PowerPoint Presentation</vt:lpstr>
      <vt:lpstr>PowerPoint Presentation</vt:lpstr>
      <vt:lpstr>PowerPoint Presentation</vt:lpstr>
      <vt:lpstr>PowerPoint Presentation</vt:lpstr>
      <vt:lpstr>PowerPoint Presentation</vt:lpstr>
      <vt:lpstr>IUPAC’s unique role in the  world chemistry community </vt:lpstr>
      <vt:lpstr>PowerPoint Presentation</vt:lpstr>
      <vt:lpstr>2016-2017 IUPAC Member Nations (57) Governance of the Union</vt:lpstr>
      <vt:lpstr>IUPAC Membership Programs</vt:lpstr>
      <vt:lpstr>PowerPoint Presentation</vt:lpstr>
      <vt:lpstr>Scientific Work of IUPAC Fields of Study</vt:lpstr>
      <vt:lpstr>IUPAC’s Scientific Work Divisions and Standing Committees–</vt:lpstr>
      <vt:lpstr>Primary IUPAC Activities</vt:lpstr>
      <vt:lpstr>Primary IUPAC Activities (Cont.)</vt:lpstr>
      <vt:lpstr>IUPAC operates a Project system</vt:lpstr>
      <vt:lpstr>Proposals for Projects</vt:lpstr>
      <vt:lpstr>Results-  IUPAC’s Publications</vt:lpstr>
      <vt:lpstr>Results- IUPAC’s Color Books</vt:lpstr>
      <vt:lpstr>IUPAC Endorsed Conferences/Events</vt:lpstr>
      <vt:lpstr>Scientific Awards Programs</vt:lpstr>
      <vt:lpstr>IUPAC-Richter Prize in Medicinal Chemistry</vt:lpstr>
      <vt:lpstr>IUPAC Responsible Care Book</vt:lpstr>
      <vt:lpstr>IUPAC Safety Training Program (STP)</vt:lpstr>
      <vt:lpstr>STP FELLOWS SINCE 2000  </vt:lpstr>
      <vt:lpstr>Professor Youssef project  Chemicals storage in North African Universities </vt:lpstr>
      <vt:lpstr>PowerPoint Presentation</vt:lpstr>
      <vt:lpstr>IUPAC Issues for Today UN Sustainable Development Report</vt:lpstr>
      <vt:lpstr>IUPAC Issues for Today Big Data, Data Sharing, Standards &amp;  Machine Exchange</vt:lpstr>
      <vt:lpstr>IUPAC Issues for Today  Strategic Approach to International Chemicals Management (SAICM)</vt:lpstr>
      <vt:lpstr>IUPAC Issues for Today OPCW Ethical Guidelines</vt:lpstr>
      <vt:lpstr>IUPAC Issues for Today Bringing Science and Education Together</vt:lpstr>
      <vt:lpstr>Come Join us for IUPAC2017 </vt:lpstr>
      <vt:lpstr>100 Years of IUPAC-Centenary Celebration </vt:lpstr>
      <vt:lpstr>Encourage and Mentor the Best and Brightest for the Future and Collaboration on Global Scale</vt:lpstr>
      <vt:lpstr>PowerPoint Presentation</vt:lpstr>
      <vt:lpstr>The IUPAC Secretariat Research Triangle Park, North Carolina</vt:lpstr>
      <vt:lpstr>PowerPoint Presentation</vt:lpstr>
      <vt:lpstr>PowerPoint Presentation</vt:lpstr>
      <vt:lpstr>Sheraton WTC Venue</vt:lpstr>
      <vt:lpstr>Sheraton WTC Venue</vt:lpstr>
      <vt:lpstr>IUPAC Congress/GA Planning Status</vt:lpstr>
      <vt:lpstr>IUPAC Congress/GA Planning Status-Special Symposia</vt:lpstr>
      <vt:lpstr>The IUPAC-Solvay Award for Young Chemists</vt:lpstr>
      <vt:lpstr>Wikipedia Correctness</vt:lpstr>
      <vt:lpstr>Affiliate Membership Program</vt:lpstr>
      <vt:lpstr>SPEd Snapshot 2: iupac.org/polyedu/</vt:lpstr>
      <vt:lpstr>IUPAC Standards Online Database </vt:lpstr>
      <vt:lpstr>IUPAC operates a Project system</vt:lpstr>
      <vt:lpstr>IUPAC operates a Project system</vt:lpstr>
      <vt:lpstr>Responsible Care in Africa</vt:lpstr>
      <vt:lpstr>IUPAC 57 NAOs and  1 ANAO 2016-2017</vt:lpstr>
      <vt:lpstr>PowerPoint Presentation</vt:lpstr>
      <vt:lpstr>Committee of Chemistry and Industry (COCI) Chair: Dr. Bernard West</vt:lpstr>
      <vt:lpstr>Fabian Benzo  Proposal for a Regional Centre</vt:lpstr>
      <vt:lpstr>Company Associate Program</vt:lpstr>
      <vt:lpstr>Current Projects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ACS IUPAC Presentation to IAC</dc:title>
  <dc:creator>lsoby@iupac.org</dc:creator>
  <cp:lastModifiedBy>Lynn Soby</cp:lastModifiedBy>
  <cp:revision>219</cp:revision>
  <cp:lastPrinted>2016-08-18T18:07:44Z</cp:lastPrinted>
  <dcterms:created xsi:type="dcterms:W3CDTF">2015-04-30T18:44:54Z</dcterms:created>
  <dcterms:modified xsi:type="dcterms:W3CDTF">2016-09-06T12:41:31Z</dcterms:modified>
</cp:coreProperties>
</file>